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27"/>
  </p:handoutMasterIdLst>
  <p:sldIdLst>
    <p:sldId id="451" r:id="rId3"/>
    <p:sldId id="633" r:id="rId4"/>
    <p:sldId id="658" r:id="rId6"/>
    <p:sldId id="838" r:id="rId7"/>
    <p:sldId id="839" r:id="rId8"/>
    <p:sldId id="840" r:id="rId9"/>
    <p:sldId id="842" r:id="rId10"/>
    <p:sldId id="843" r:id="rId11"/>
    <p:sldId id="844" r:id="rId12"/>
    <p:sldId id="841" r:id="rId13"/>
    <p:sldId id="845" r:id="rId14"/>
    <p:sldId id="846" r:id="rId15"/>
    <p:sldId id="847" r:id="rId16"/>
    <p:sldId id="700" r:id="rId17"/>
    <p:sldId id="877" r:id="rId18"/>
    <p:sldId id="876" r:id="rId19"/>
    <p:sldId id="879" r:id="rId20"/>
    <p:sldId id="878" r:id="rId21"/>
    <p:sldId id="875" r:id="rId22"/>
    <p:sldId id="749" r:id="rId23"/>
    <p:sldId id="880" r:id="rId24"/>
    <p:sldId id="736" r:id="rId25"/>
    <p:sldId id="263" r:id="rId26"/>
  </p:sldIdLst>
  <p:sldSz cx="12190095" cy="6858000"/>
  <p:notesSz cx="6858000" cy="9144000"/>
  <p:embeddedFontLst>
    <p:embeddedFont>
      <p:font typeface="微软雅黑" panose="020B0503020204020204" pitchFamily="34" charset="-122"/>
      <p:regular r:id="rId32"/>
    </p:embeddedFont>
    <p:embeddedFont>
      <p:font typeface="方正兰亭粗黑简体" panose="02000500000000000000" pitchFamily="2" charset="-122"/>
      <p:regular r:id="rId33"/>
    </p:embeddedFont>
    <p:embeddedFont>
      <p:font typeface="Montserrat Medium" panose="02000500000000000000" pitchFamily="2" charset="-122"/>
      <p:regular r:id="rId34"/>
    </p:embeddedFont>
    <p:embeddedFont>
      <p:font typeface="微软雅黑 Light" panose="020B0502040204020203" pitchFamily="34" charset="-122"/>
      <p:regular r:id="rId35"/>
    </p:embeddedFont>
    <p:embeddedFont>
      <p:font typeface="Calibri" panose="020F0502020204030204" charset="0"/>
      <p:regular r:id="rId36"/>
      <p:bold r:id="rId37"/>
      <p:italic r:id="rId38"/>
      <p:bold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INV-采集棒-云”交互流程" id="{2f8fe1f7-c413-4af7-9f19-834469cf2e72}">
          <p14:sldIdLst>
            <p14:sldId id="658"/>
            <p14:sldId id="838"/>
            <p14:sldId id="839"/>
            <p14:sldId id="840"/>
            <p14:sldId id="842"/>
            <p14:sldId id="843"/>
            <p14:sldId id="844"/>
            <p14:sldId id="841"/>
            <p14:sldId id="845"/>
            <p14:sldId id="846"/>
            <p14:sldId id="847"/>
          </p14:sldIdLst>
        </p14:section>
        <p14:section name="Modbus协议" id="{c8cb95aa-9810-4e83-bd54-ca53053336e7}">
          <p14:sldIdLst>
            <p14:sldId id="700"/>
            <p14:sldId id="877"/>
            <p14:sldId id="876"/>
            <p14:sldId id="879"/>
            <p14:sldId id="878"/>
          </p14:sldIdLst>
        </p14:section>
        <p14:section name="Modbus RTU" id="{b8c7ac2f-8244-4d6b-8453-0cbfe902e5be}">
          <p14:sldIdLst>
            <p14:sldId id="875"/>
            <p14:sldId id="749"/>
            <p14:sldId id="880"/>
          </p14:sldIdLst>
        </p14:section>
        <p14:section name="Modbus TCP" id="{ebb29d27-bd87-432a-91cd-8abadaa44f1c}">
          <p14:sldIdLst>
            <p14:sldId id="736"/>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792" userDrawn="1">
          <p15:clr>
            <a:srgbClr val="A4A3A4"/>
          </p15:clr>
        </p15:guide>
        <p15:guide id="2" pos="40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792"/>
        <p:guide pos="404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tags" Target="tags/tag95.xml"/><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tags" Target="../tags/tag51.xml"/><Relationship Id="rId1" Type="http://schemas.openxmlformats.org/officeDocument/2006/relationships/tags" Target="../tags/tag50.xml"/></Relationships>
</file>

<file path=ppt/slides/_rels/slide15.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image" Target="../media/image27.png"/><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image" Target="../media/image26.png"/><Relationship Id="rId20" Type="http://schemas.openxmlformats.org/officeDocument/2006/relationships/notesSlide" Target="../notesSlides/notesSlide14.xml"/><Relationship Id="rId2" Type="http://schemas.openxmlformats.org/officeDocument/2006/relationships/image" Target="../media/image25.png"/><Relationship Id="rId19" Type="http://schemas.openxmlformats.org/officeDocument/2006/relationships/slideLayout" Target="../slideLayouts/slideLayout4.xml"/><Relationship Id="rId18" Type="http://schemas.openxmlformats.org/officeDocument/2006/relationships/tags" Target="../tags/tag62.xml"/><Relationship Id="rId17" Type="http://schemas.openxmlformats.org/officeDocument/2006/relationships/image" Target="../media/image31.png"/><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image" Target="../media/image30.png"/><Relationship Id="rId11" Type="http://schemas.openxmlformats.org/officeDocument/2006/relationships/image" Target="../media/image29.png"/><Relationship Id="rId10" Type="http://schemas.openxmlformats.org/officeDocument/2006/relationships/image" Target="../media/image28.png"/><Relationship Id="rId1" Type="http://schemas.openxmlformats.org/officeDocument/2006/relationships/tags" Target="../tags/tag52.xml"/></Relationships>
</file>

<file path=ppt/slides/_rels/slide16.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67.xml"/><Relationship Id="rId7" Type="http://schemas.openxmlformats.org/officeDocument/2006/relationships/image" Target="../media/image34.png"/><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image" Target="../media/image33.png"/><Relationship Id="rId3" Type="http://schemas.openxmlformats.org/officeDocument/2006/relationships/tags" Target="../tags/tag64.xml"/><Relationship Id="rId2" Type="http://schemas.openxmlformats.org/officeDocument/2006/relationships/image" Target="../media/image32.png"/><Relationship Id="rId13" Type="http://schemas.openxmlformats.org/officeDocument/2006/relationships/notesSlide" Target="../notesSlides/notesSlide15.xml"/><Relationship Id="rId12" Type="http://schemas.openxmlformats.org/officeDocument/2006/relationships/slideLayout" Target="../slideLayouts/slideLayout4.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63.xml"/></Relationships>
</file>

<file path=ppt/slides/_rels/slide17.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32.png"/><Relationship Id="rId3" Type="http://schemas.openxmlformats.org/officeDocument/2006/relationships/tags" Target="../tags/tag70.xml"/><Relationship Id="rId2" Type="http://schemas.openxmlformats.org/officeDocument/2006/relationships/image" Target="../media/image37.png"/><Relationship Id="rId14" Type="http://schemas.openxmlformats.org/officeDocument/2006/relationships/notesSlide" Target="../notesSlides/notesSlide16.xml"/><Relationship Id="rId13" Type="http://schemas.openxmlformats.org/officeDocument/2006/relationships/slideLayout" Target="../slideLayouts/slideLayout4.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image" Target="../media/image38.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4.xml"/><Relationship Id="rId4" Type="http://schemas.openxmlformats.org/officeDocument/2006/relationships/tags" Target="../tags/tag79.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78.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tags" Target="../tags/tag49.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tags" Target="../tags/tag85.xml"/><Relationship Id="rId7" Type="http://schemas.openxmlformats.org/officeDocument/2006/relationships/image" Target="../media/image44.png"/><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image" Target="../media/image43.png"/><Relationship Id="rId3" Type="http://schemas.openxmlformats.org/officeDocument/2006/relationships/tags" Target="../tags/tag82.xml"/><Relationship Id="rId2" Type="http://schemas.openxmlformats.org/officeDocument/2006/relationships/tags" Target="../tags/tag81.xml"/><Relationship Id="rId17" Type="http://schemas.openxmlformats.org/officeDocument/2006/relationships/notesSlide" Target="../notesSlides/notesSlide19.xml"/><Relationship Id="rId16" Type="http://schemas.openxmlformats.org/officeDocument/2006/relationships/slideLayout" Target="../slideLayouts/slideLayout4.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80.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tags" Target="../tags/tag93.xml"/><Relationship Id="rId1" Type="http://schemas.openxmlformats.org/officeDocument/2006/relationships/tags" Target="../tags/tag9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9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主要通讯</a:t>
            </a:r>
            <a:r>
              <a:rPr lang="zh-CN" altLang="en-US" dirty="0" smtClean="0"/>
              <a:t>协议积累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0440"/>
            <a:ext cx="9182100" cy="53949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334645" y="836930"/>
            <a:ext cx="10277475" cy="57435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214495" cy="316865"/>
          </a:xfrm>
        </p:spPr>
        <p:txBody>
          <a:bodyPr/>
          <a:lstStyle/>
          <a:p>
            <a:pPr>
              <a:lnSpc>
                <a:spcPct val="100000"/>
              </a:lnSpc>
            </a:pPr>
            <a:r>
              <a:rPr lang="en-US" altLang="zh-CN" dirty="0" smtClean="0"/>
              <a:t>Modbus</a:t>
            </a:r>
            <a:r>
              <a:rPr dirty="0" smtClean="0"/>
              <a:t>与</a:t>
            </a:r>
            <a:r>
              <a:rPr lang="en-US" altLang="zh-CN" dirty="0" smtClean="0"/>
              <a:t>RS485</a:t>
            </a:r>
            <a:r>
              <a:rPr dirty="0" smtClean="0"/>
              <a:t>的区别与</a:t>
            </a:r>
            <a:r>
              <a:rPr dirty="0" smtClean="0"/>
              <a:t>联系</a:t>
            </a:r>
            <a:endParaRPr dirty="0" smtClean="0"/>
          </a:p>
        </p:txBody>
      </p:sp>
      <p:sp>
        <p:nvSpPr>
          <p:cNvPr id="2" name="文本框 1"/>
          <p:cNvSpPr txBox="1"/>
          <p:nvPr/>
        </p:nvSpPr>
        <p:spPr>
          <a:xfrm>
            <a:off x="622300" y="1052830"/>
            <a:ext cx="6835775" cy="3852545"/>
          </a:xfrm>
          <a:prstGeom prst="rect">
            <a:avLst/>
          </a:prstGeom>
          <a:noFill/>
        </p:spPr>
        <p:txBody>
          <a:bodyPr wrap="square" rtlCol="0">
            <a:noAutofit/>
          </a:bodyPr>
          <a:p>
            <a:pPr marL="171450" lvl="0" indent="-171450" algn="l">
              <a:buClrTx/>
              <a:buSzTx/>
              <a:buFont typeface="Wingdings" panose="05000000000000000000" charset="0"/>
              <a:buChar char="Ø"/>
            </a:pPr>
            <a:r>
              <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定义</a:t>
            </a:r>
            <a:endPar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Modbus协议</a:t>
            </a:r>
            <a:r>
              <a:rPr lang="zh-CN"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是一种应用于电子控制器上通用的、 主从式的串行通信协议。它允许控制器、仪表等设备相互通信，而无需担心它们各自的内部结构，只要遵循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协议约定的通信规则即可。例如，在一个工业自动化系统中，一个主控制器（如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PLC</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）可以通过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协议读取多个从设备（如智能传感器、变频器等）的数据或向从设备发送控制命令。</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a:t>
            </a:r>
            <a:r>
              <a:rPr lang="zh-CN"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它是一种电气标准，用于规定数据传输的物理层接口。</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总线采用平衡发送和差分接收方式，其传输介质通常是双绞线。这种标准具有很好的抗干扰能力，能够实现远距离、高速度的数据传输。像在工业环境下，</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通信线路可以连接多个设备，为它们之间的数据传输提供底层的物理传输通道。</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Ø"/>
            </a:pPr>
            <a:r>
              <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关系</a:t>
            </a:r>
            <a:endParaRPr lang="en-US" altLang="zh-CN" sz="1000"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应用层面：</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协议可以基于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总线进行通信。</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是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协议的一种物理介质传输方式。就好像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协议是交通工具的行驶规则，而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总线是交通工具行驶的道路。</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功能配合：</a:t>
            </a:r>
            <a:r>
              <a:rPr sz="1000" b="1">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RS-485为Modbus协议提供物理连接和数据传输的硬件基础。</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例如，在一个自动化生产线的监控系统中，多个传感器和执行器通过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总线连接起来，而它们之间的数据交互（如传感器数据上传、控制指令下达）则是按照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协议的规定进行的。</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传输方式：</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协议有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ASCII</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RTU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等传输模式，这些模式的数据可以在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总线上进行传输。例如，在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RTU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模式下，数据以二进制格式在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线路上快速传输，这种组合能够高效地实现设备之间的通信。</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Ø"/>
            </a:pPr>
            <a:r>
              <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区别</a:t>
            </a:r>
            <a:endParaRPr lang="en-US" altLang="zh-CN" sz="1000" b="1" dirty="0" smtClean="0">
              <a:highlight>
                <a:srgbClr val="00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层次不同：</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Modbus协议主要工作在应用层，它关注的是设备之间通信的语义、语法和同步等高层通信内容；而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工作在物理层，主要涉及信号的传输、电气特性等底层硬件方面的问题。</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marL="171450" lvl="0" indent="-171450" algn="l">
              <a:buClrTx/>
              <a:buSzTx/>
              <a:buFont typeface="Wingdings" panose="05000000000000000000" charset="0"/>
              <a:buChar char="p"/>
            </a:pPr>
            <a:r>
              <a:rPr sz="1000" b="1">
                <a:latin typeface="微软雅黑 Light" panose="020B0502040204020203" pitchFamily="34" charset="-122"/>
                <a:ea typeface="微软雅黑 Light" panose="020B0502040204020203" pitchFamily="34" charset="-122"/>
                <a:cs typeface="微软雅黑 Light" panose="020B0502040204020203" pitchFamily="34" charset="-122"/>
                <a:sym typeface="+mn-ea"/>
              </a:rPr>
              <a:t>功能范围：</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协议规定了主设备和从设备之间如何通信，包括数据帧的格式、命令码的含义等；</a:t>
            </a:r>
            <a:r>
              <a:rPr sz="1000" b="1">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RS-485 </a:t>
            </a:r>
            <a:r>
              <a:rPr sz="1000" b="1">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只是规定了物理连接的电气特性和传输介质的特性，不涉及具体的通信协议内容</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。例如，</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RS - 485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不知道从设备如何响应主设备的读取数据命令，这是由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Modbus </a:t>
            </a:r>
            <a:r>
              <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协议来定义的。</a:t>
            </a:r>
            <a:endParaRPr sz="10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4" name="文本框 3"/>
          <p:cNvSpPr txBox="1"/>
          <p:nvPr>
            <p:custDataLst>
              <p:tags r:id="rId1"/>
            </p:custDataLst>
          </p:nvPr>
        </p:nvSpPr>
        <p:spPr>
          <a:xfrm>
            <a:off x="694690" y="5156835"/>
            <a:ext cx="5398135" cy="476250"/>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一言以蔽之，</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Modbus</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是协议，而</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RS485</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只是硬件物理层接口，类似</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ETH</a:t>
            </a:r>
            <a:endPar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那我们常说的双工</a:t>
            </a:r>
            <a:r>
              <a:rPr lang="en-US" altLang="zh-CN"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半双工，是针对协议还是接口呢？我认为应该是</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接口</a:t>
            </a:r>
            <a:endPar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8327390" y="1196975"/>
            <a:ext cx="1795780" cy="565785"/>
          </a:xfrm>
          <a:prstGeom prst="rect">
            <a:avLst/>
          </a:prstGeom>
          <a:noFill/>
        </p:spPr>
        <p:txBody>
          <a:bodyPr wrap="square" rtlCol="0">
            <a:noAutofit/>
          </a:bodyPr>
          <a:p>
            <a:pPr indent="0">
              <a:lnSpc>
                <a:spcPct val="100000"/>
              </a:lnSpc>
              <a:buFont typeface="Wingdings" panose="05000000000000000000" charset="0"/>
              <a:buNone/>
            </a:pPr>
            <a:r>
              <a:rPr lang="zh-CN" altLang="en-US" sz="1000" b="1" dirty="0" smtClean="0">
                <a:highlight>
                  <a:srgbClr val="FFFF00"/>
                </a:highlight>
                <a:latin typeface="微软雅黑 Light" panose="020B0502040204020203" pitchFamily="34" charset="-122"/>
                <a:ea typeface="微软雅黑 Light" panose="020B0502040204020203" pitchFamily="34" charset="-122"/>
              </a:rPr>
              <a:t>主要学习资源：</a:t>
            </a:r>
            <a:endParaRPr lang="zh-CN" altLang="en-US" sz="10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highlight>
                  <a:srgbClr val="FFFF00"/>
                </a:highlight>
                <a:latin typeface="微软雅黑 Light" panose="020B0502040204020203" pitchFamily="34" charset="-122"/>
                <a:ea typeface="微软雅黑 Light" panose="020B0502040204020203" pitchFamily="34" charset="-122"/>
              </a:rPr>
              <a:t>[1] www.modbus.cn</a:t>
            </a:r>
            <a:endParaRPr lang="en-US" altLang="zh-CN" sz="10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highlight>
                  <a:srgbClr val="FFFF00"/>
                </a:highlight>
                <a:latin typeface="微软雅黑 Light" panose="020B0502040204020203" pitchFamily="34" charset="-122"/>
                <a:ea typeface="微软雅黑 Light" panose="020B0502040204020203" pitchFamily="34" charset="-122"/>
              </a:rPr>
              <a:t>[2] www.modbus.org</a:t>
            </a:r>
            <a:endParaRPr lang="en-US" altLang="zh-CN" sz="10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协议基本</a:t>
            </a:r>
            <a:r>
              <a:rPr dirty="0" smtClean="0"/>
              <a:t>知识介绍</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
          <a:stretch>
            <a:fillRect/>
          </a:stretch>
        </p:blipFill>
        <p:spPr>
          <a:xfrm>
            <a:off x="407670" y="836295"/>
            <a:ext cx="3905250" cy="2843213"/>
          </a:xfrm>
          <a:prstGeom prst="rect">
            <a:avLst/>
          </a:prstGeom>
        </p:spPr>
      </p:pic>
      <p:pic>
        <p:nvPicPr>
          <p:cNvPr id="10" name="图片 9"/>
          <p:cNvPicPr>
            <a:picLocks noChangeAspect="1"/>
          </p:cNvPicPr>
          <p:nvPr/>
        </p:nvPicPr>
        <p:blipFill>
          <a:blip r:embed="rId3"/>
          <a:stretch>
            <a:fillRect/>
          </a:stretch>
        </p:blipFill>
        <p:spPr>
          <a:xfrm>
            <a:off x="264160" y="4078605"/>
            <a:ext cx="4586288" cy="952500"/>
          </a:xfrm>
          <a:prstGeom prst="rect">
            <a:avLst/>
          </a:prstGeom>
        </p:spPr>
      </p:pic>
      <p:sp>
        <p:nvSpPr>
          <p:cNvPr id="12" name="文本框 11"/>
          <p:cNvSpPr txBox="1"/>
          <p:nvPr>
            <p:custDataLst>
              <p:tags r:id="rId4"/>
            </p:custDataLst>
          </p:nvPr>
        </p:nvSpPr>
        <p:spPr>
          <a:xfrm>
            <a:off x="914400" y="3863340"/>
            <a:ext cx="328295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Application Data Unit</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ADU</a:t>
            </a:r>
            <a:r>
              <a:rPr lang="zh-CN" altLang="en-US" sz="1200" dirty="0" smtClean="0">
                <a:highlight>
                  <a:srgbClr val="00FF00"/>
                </a:highlight>
                <a:latin typeface="微软雅黑 Light" panose="020B0502040204020203" pitchFamily="34" charset="-122"/>
                <a:ea typeface="微软雅黑 Light" panose="020B0502040204020203" pitchFamily="34" charset="-122"/>
              </a:rPr>
              <a:t>，应用数据</a:t>
            </a:r>
            <a:r>
              <a:rPr lang="zh-CN" altLang="en-US" sz="1200" dirty="0" smtClean="0">
                <a:highlight>
                  <a:srgbClr val="00FF00"/>
                </a:highlight>
                <a:latin typeface="微软雅黑 Light" panose="020B0502040204020203" pitchFamily="34" charset="-122"/>
                <a:ea typeface="微软雅黑 Light" panose="020B0502040204020203" pitchFamily="34" charset="-122"/>
              </a:rPr>
              <a:t>单元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5"/>
            </p:custDataLst>
          </p:nvPr>
        </p:nvSpPr>
        <p:spPr>
          <a:xfrm>
            <a:off x="2854960" y="4775200"/>
            <a:ext cx="311023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Protocol Data Unit</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PDU</a:t>
            </a:r>
            <a:r>
              <a:rPr lang="zh-CN" altLang="en-US" sz="1200" dirty="0" smtClean="0">
                <a:highlight>
                  <a:srgbClr val="00FF00"/>
                </a:highlight>
                <a:latin typeface="微软雅黑 Light" panose="020B0502040204020203" pitchFamily="34" charset="-122"/>
                <a:ea typeface="微软雅黑 Light" panose="020B0502040204020203" pitchFamily="34" charset="-122"/>
              </a:rPr>
              <a:t>，协议数据</a:t>
            </a:r>
            <a:r>
              <a:rPr lang="zh-CN" altLang="en-US" sz="1200" dirty="0" smtClean="0">
                <a:highlight>
                  <a:srgbClr val="00FF00"/>
                </a:highlight>
                <a:latin typeface="微软雅黑 Light" panose="020B0502040204020203" pitchFamily="34" charset="-122"/>
                <a:ea typeface="微软雅黑 Light" panose="020B0502040204020203" pitchFamily="34" charset="-122"/>
              </a:rPr>
              <a:t>单元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6"/>
            </p:custDataLst>
          </p:nvPr>
        </p:nvSpPr>
        <p:spPr>
          <a:xfrm>
            <a:off x="5807075" y="83693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基本数据模型：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5879465" y="241554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地址介绍：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8"/>
          <a:stretch>
            <a:fillRect/>
          </a:stretch>
        </p:blipFill>
        <p:spPr>
          <a:xfrm>
            <a:off x="5879465" y="1067435"/>
            <a:ext cx="5332095" cy="1213009"/>
          </a:xfrm>
          <a:prstGeom prst="rect">
            <a:avLst/>
          </a:prstGeom>
        </p:spPr>
      </p:pic>
      <p:cxnSp>
        <p:nvCxnSpPr>
          <p:cNvPr id="19" name="直接连接符 18"/>
          <p:cNvCxnSpPr/>
          <p:nvPr/>
        </p:nvCxnSpPr>
        <p:spPr>
          <a:xfrm flipH="1">
            <a:off x="5591175" y="1673860"/>
            <a:ext cx="288290" cy="3155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9"/>
            </p:custDataLst>
          </p:nvPr>
        </p:nvSpPr>
        <p:spPr>
          <a:xfrm>
            <a:off x="4438650" y="1988820"/>
            <a:ext cx="1368425" cy="49974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Coil</a:t>
            </a:r>
            <a:r>
              <a:rPr lang="zh-CN" altLang="en-US" sz="1000" dirty="0" smtClean="0">
                <a:latin typeface="微软雅黑 Light" panose="020B0502040204020203" pitchFamily="34" charset="-122"/>
                <a:ea typeface="微软雅黑 Light" panose="020B0502040204020203" pitchFamily="34" charset="-122"/>
              </a:rPr>
              <a:t>可以理解为电气系统中的继电器线圈（控制</a:t>
            </a:r>
            <a:r>
              <a:rPr lang="zh-CN" altLang="en-US" sz="1000" dirty="0" smtClean="0">
                <a:latin typeface="微软雅黑 Light" panose="020B0502040204020203" pitchFamily="34" charset="-122"/>
                <a:ea typeface="微软雅黑 Light" panose="020B0502040204020203" pitchFamily="34" charset="-122"/>
              </a:rPr>
              <a:t>量）</a:t>
            </a:r>
            <a:endParaRPr lang="zh-CN" altLang="en-US" sz="10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10"/>
          <a:stretch>
            <a:fillRect/>
          </a:stretch>
        </p:blipFill>
        <p:spPr>
          <a:xfrm>
            <a:off x="5879465" y="2727325"/>
            <a:ext cx="3893820" cy="255270"/>
          </a:xfrm>
          <a:prstGeom prst="rect">
            <a:avLst/>
          </a:prstGeom>
        </p:spPr>
      </p:pic>
      <p:pic>
        <p:nvPicPr>
          <p:cNvPr id="24" name="图片 23"/>
          <p:cNvPicPr>
            <a:picLocks noChangeAspect="1"/>
          </p:cNvPicPr>
          <p:nvPr/>
        </p:nvPicPr>
        <p:blipFill>
          <a:blip r:embed="rId11"/>
          <a:stretch>
            <a:fillRect/>
          </a:stretch>
        </p:blipFill>
        <p:spPr>
          <a:xfrm>
            <a:off x="5878830" y="2992120"/>
            <a:ext cx="4591050" cy="243840"/>
          </a:xfrm>
          <a:prstGeom prst="rect">
            <a:avLst/>
          </a:prstGeom>
        </p:spPr>
      </p:pic>
      <p:pic>
        <p:nvPicPr>
          <p:cNvPr id="25" name="图片 24"/>
          <p:cNvPicPr>
            <a:picLocks noChangeAspect="1"/>
          </p:cNvPicPr>
          <p:nvPr/>
        </p:nvPicPr>
        <p:blipFill>
          <a:blip r:embed="rId12"/>
          <a:stretch>
            <a:fillRect/>
          </a:stretch>
        </p:blipFill>
        <p:spPr>
          <a:xfrm>
            <a:off x="7028180" y="3245485"/>
            <a:ext cx="3756184" cy="3117056"/>
          </a:xfrm>
          <a:prstGeom prst="rect">
            <a:avLst/>
          </a:prstGeom>
        </p:spPr>
      </p:pic>
      <p:sp>
        <p:nvSpPr>
          <p:cNvPr id="26" name="文本框 25"/>
          <p:cNvSpPr txBox="1"/>
          <p:nvPr>
            <p:custDataLst>
              <p:tags r:id="rId13"/>
            </p:custDataLst>
          </p:nvPr>
        </p:nvSpPr>
        <p:spPr>
          <a:xfrm>
            <a:off x="9773285" y="2708910"/>
            <a:ext cx="1932305" cy="27368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数据地址从</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0</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到</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65535/2^16</a:t>
            </a:r>
            <a:endPar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4"/>
            </p:custDataLst>
          </p:nvPr>
        </p:nvSpPr>
        <p:spPr>
          <a:xfrm>
            <a:off x="7675245" y="6381115"/>
            <a:ext cx="1932305" cy="27368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映射关系由设备厂商决定</a:t>
            </a:r>
            <a:endPar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5"/>
            </p:custDataLst>
          </p:nvPr>
        </p:nvSpPr>
        <p:spPr>
          <a:xfrm>
            <a:off x="334645" y="5051425"/>
            <a:ext cx="33058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功能码的有效范围是</a:t>
            </a:r>
            <a:r>
              <a:rPr lang="en-US" altLang="zh-CN" sz="1200" dirty="0" smtClean="0">
                <a:highlight>
                  <a:srgbClr val="00FF00"/>
                </a:highlight>
                <a:latin typeface="微软雅黑 Light" panose="020B0502040204020203" pitchFamily="34" charset="-122"/>
                <a:ea typeface="微软雅黑 Light" panose="020B0502040204020203" pitchFamily="34" charset="-122"/>
              </a:rPr>
              <a:t>1-127</a:t>
            </a:r>
            <a:r>
              <a:rPr lang="zh-CN" altLang="en-US" sz="1200" dirty="0" smtClean="0">
                <a:highlight>
                  <a:srgbClr val="00FF00"/>
                </a:highlight>
                <a:latin typeface="微软雅黑 Light" panose="020B0502040204020203" pitchFamily="34" charset="-122"/>
                <a:ea typeface="微软雅黑 Light" panose="020B0502040204020203" pitchFamily="34" charset="-122"/>
              </a:rPr>
              <a:t>，剩下</a:t>
            </a:r>
            <a:r>
              <a:rPr lang="en-US" altLang="zh-CN" sz="1200" dirty="0" smtClean="0">
                <a:highlight>
                  <a:srgbClr val="00FF00"/>
                </a:highlight>
                <a:latin typeface="微软雅黑 Light" panose="020B0502040204020203" pitchFamily="34" charset="-122"/>
                <a:ea typeface="微软雅黑 Light" panose="020B0502040204020203" pitchFamily="34" charset="-122"/>
              </a:rPr>
              <a:t>128-255</a:t>
            </a:r>
            <a:r>
              <a:rPr lang="zh-CN" altLang="en-US" sz="1200" dirty="0" smtClean="0">
                <a:highlight>
                  <a:srgbClr val="00FF00"/>
                </a:highlight>
                <a:latin typeface="微软雅黑 Light" panose="020B0502040204020203" pitchFamily="34" charset="-122"/>
                <a:ea typeface="微软雅黑 Light" panose="020B0502040204020203" pitchFamily="34" charset="-122"/>
              </a:rPr>
              <a:t>保留</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1342390" y="4582160"/>
            <a:ext cx="504190" cy="43180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3359150" y="1485265"/>
            <a:ext cx="1079500" cy="3600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16"/>
            </p:custDataLst>
          </p:nvPr>
        </p:nvSpPr>
        <p:spPr>
          <a:xfrm>
            <a:off x="4438650" y="1196975"/>
            <a:ext cx="1186815" cy="36004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latin typeface="微软雅黑 Light" panose="020B0502040204020203" pitchFamily="34" charset="-122"/>
                <a:ea typeface="微软雅黑 Light" panose="020B0502040204020203" pitchFamily="34" charset="-122"/>
              </a:rPr>
              <a:t>通过网关把不同的通讯介质互</a:t>
            </a:r>
            <a:r>
              <a:rPr lang="zh-CN" altLang="en-US" sz="1000" dirty="0" smtClean="0">
                <a:latin typeface="微软雅黑 Light" panose="020B0502040204020203" pitchFamily="34" charset="-122"/>
                <a:ea typeface="微软雅黑 Light" panose="020B0502040204020203" pitchFamily="34" charset="-122"/>
              </a:rPr>
              <a:t>联</a:t>
            </a:r>
            <a:endParaRPr lang="zh-CN" altLang="en-US" sz="1000" dirty="0" smtClean="0">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17"/>
          <a:stretch>
            <a:fillRect/>
          </a:stretch>
        </p:blipFill>
        <p:spPr>
          <a:xfrm>
            <a:off x="190500" y="5502275"/>
            <a:ext cx="5491163" cy="1300163"/>
          </a:xfrm>
          <a:prstGeom prst="rect">
            <a:avLst/>
          </a:prstGeom>
        </p:spPr>
      </p:pic>
      <p:sp>
        <p:nvSpPr>
          <p:cNvPr id="14" name="文本框 13"/>
          <p:cNvSpPr txBox="1"/>
          <p:nvPr>
            <p:custDataLst>
              <p:tags r:id="rId18"/>
            </p:custDataLst>
          </p:nvPr>
        </p:nvSpPr>
        <p:spPr>
          <a:xfrm>
            <a:off x="4064000" y="6111875"/>
            <a:ext cx="1617980" cy="273685"/>
          </a:xfrm>
          <a:prstGeom prst="rect">
            <a:avLst/>
          </a:prstGeom>
          <a:noFill/>
        </p:spPr>
        <p:txBody>
          <a:bodyPr wrap="square" rtlCol="0">
            <a:noAutofit/>
          </a:bodyPr>
          <a:p>
            <a:pPr indent="0">
              <a:lnSpc>
                <a:spcPct val="100000"/>
              </a:lnSpc>
              <a:buFont typeface="Wingdings" panose="05000000000000000000" charset="0"/>
              <a:buNone/>
            </a:pPr>
            <a:r>
              <a:rPr lang="en-US" altLang="zh-CN"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ADU</a:t>
            </a:r>
            <a:r>
              <a:rPr lang="zh-CN" altLang="en-US"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总长最大</a:t>
            </a:r>
            <a:r>
              <a:rPr lang="en-US" altLang="zh-CN"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256</a:t>
            </a:r>
            <a:r>
              <a:rPr lang="zh-CN" altLang="en-US"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字节</a:t>
            </a:r>
            <a:endParaRPr lang="zh-CN" altLang="en-US" sz="1000" b="1"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a:t>
            </a:r>
            <a:r>
              <a:rPr lang="en-US" altLang="zh-CN" dirty="0" smtClean="0"/>
              <a:t>——</a:t>
            </a:r>
            <a:r>
              <a:rPr dirty="0" smtClean="0"/>
              <a:t>基本</a:t>
            </a:r>
            <a:r>
              <a:rPr dirty="0" smtClean="0"/>
              <a:t>读操作</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2"/>
          <a:stretch>
            <a:fillRect/>
          </a:stretch>
        </p:blipFill>
        <p:spPr>
          <a:xfrm>
            <a:off x="569595" y="916305"/>
            <a:ext cx="4857750" cy="3505200"/>
          </a:xfrm>
          <a:prstGeom prst="rect">
            <a:avLst/>
          </a:prstGeom>
        </p:spPr>
      </p:pic>
      <p:sp>
        <p:nvSpPr>
          <p:cNvPr id="17" name="文本框 16"/>
          <p:cNvSpPr txBox="1"/>
          <p:nvPr>
            <p:custDataLst>
              <p:tags r:id="rId3"/>
            </p:custDataLst>
          </p:nvPr>
        </p:nvSpPr>
        <p:spPr>
          <a:xfrm>
            <a:off x="1717675" y="91694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highlight>
                  <a:srgbClr val="FFFF00"/>
                </a:highlight>
                <a:latin typeface="微软雅黑 Light" panose="020B0502040204020203" pitchFamily="34" charset="-122"/>
                <a:ea typeface="微软雅黑 Light" panose="020B0502040204020203" pitchFamily="34" charset="-122"/>
              </a:rPr>
              <a:t>功能码</a:t>
            </a:r>
            <a:r>
              <a:rPr lang="zh-CN" altLang="en-US" sz="1200" b="1" dirty="0" smtClean="0">
                <a:highlight>
                  <a:srgbClr val="FFFF00"/>
                </a:highlight>
                <a:latin typeface="微软雅黑 Light" panose="020B0502040204020203" pitchFamily="34" charset="-122"/>
                <a:ea typeface="微软雅黑 Light" panose="020B0502040204020203" pitchFamily="34" charset="-122"/>
              </a:rPr>
              <a:t>介绍：</a:t>
            </a:r>
            <a:endParaRPr lang="zh-CN" altLang="en-US" sz="1200" b="1"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598920" y="3061970"/>
            <a:ext cx="4171950" cy="2491740"/>
          </a:xfrm>
          <a:prstGeom prst="rect">
            <a:avLst/>
          </a:prstGeom>
          <a:ln>
            <a:solidFill>
              <a:srgbClr val="FFC000"/>
            </a:solidFill>
          </a:ln>
        </p:spPr>
      </p:pic>
      <p:cxnSp>
        <p:nvCxnSpPr>
          <p:cNvPr id="7" name="直接连接符 6"/>
          <p:cNvCxnSpPr/>
          <p:nvPr/>
        </p:nvCxnSpPr>
        <p:spPr>
          <a:xfrm flipV="1">
            <a:off x="5302885" y="1125220"/>
            <a:ext cx="1224280" cy="2876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5"/>
            </p:custDataLst>
          </p:nvPr>
        </p:nvSpPr>
        <p:spPr>
          <a:xfrm>
            <a:off x="6598920" y="5582285"/>
            <a:ext cx="4171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这个示例是非常清晰的，读线圈的时候返回的就是单</a:t>
            </a:r>
            <a:r>
              <a:rPr lang="en-US" altLang="zh-CN" sz="1200" dirty="0" smtClean="0">
                <a:highlight>
                  <a:srgbClr val="FFFF00"/>
                </a:highlight>
                <a:latin typeface="微软雅黑 Light" panose="020B0502040204020203" pitchFamily="34" charset="-122"/>
                <a:ea typeface="微软雅黑 Light" panose="020B0502040204020203" pitchFamily="34" charset="-122"/>
              </a:rPr>
              <a:t>bit</a:t>
            </a:r>
            <a:r>
              <a:rPr lang="zh-CN" altLang="en-US" sz="1200" dirty="0" smtClean="0">
                <a:highlight>
                  <a:srgbClr val="FFFF00"/>
                </a:highlight>
                <a:latin typeface="微软雅黑 Light" panose="020B0502040204020203" pitchFamily="34" charset="-122"/>
                <a:ea typeface="微软雅黑 Light" panose="020B0502040204020203" pitchFamily="34" charset="-122"/>
              </a:rPr>
              <a:t>，进行拼接</a:t>
            </a:r>
            <a:r>
              <a:rPr lang="zh-CN" altLang="en-US" sz="1200" dirty="0" smtClean="0">
                <a:highlight>
                  <a:srgbClr val="FFFF00"/>
                </a:highlight>
                <a:latin typeface="微软雅黑 Light" panose="020B0502040204020203" pitchFamily="34" charset="-122"/>
                <a:ea typeface="微软雅黑 Light" panose="020B0502040204020203" pitchFamily="34" charset="-122"/>
              </a:rPr>
              <a:t>组合</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6"/>
            </p:custDataLst>
          </p:nvPr>
        </p:nvSpPr>
        <p:spPr>
          <a:xfrm>
            <a:off x="9407525" y="2917825"/>
            <a:ext cx="953770"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读线圈</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8471535" y="3776980"/>
            <a:ext cx="2023110" cy="426720"/>
          </a:xfrm>
          <a:prstGeom prst="rect">
            <a:avLst/>
          </a:prstGeom>
          <a:solidFill>
            <a:srgbClr val="FFC000">
              <a:alpha val="20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7"/>
          <a:stretch>
            <a:fillRect/>
          </a:stretch>
        </p:blipFill>
        <p:spPr>
          <a:xfrm>
            <a:off x="6598920" y="830580"/>
            <a:ext cx="4149090" cy="2154555"/>
          </a:xfrm>
          <a:prstGeom prst="rect">
            <a:avLst/>
          </a:prstGeom>
          <a:ln>
            <a:solidFill>
              <a:srgbClr val="FFC000"/>
            </a:solidFill>
          </a:ln>
        </p:spPr>
      </p:pic>
      <p:sp>
        <p:nvSpPr>
          <p:cNvPr id="10" name="文本框 9"/>
          <p:cNvSpPr txBox="1"/>
          <p:nvPr>
            <p:custDataLst>
              <p:tags r:id="rId8"/>
            </p:custDataLst>
          </p:nvPr>
        </p:nvSpPr>
        <p:spPr>
          <a:xfrm>
            <a:off x="9335135" y="765175"/>
            <a:ext cx="119316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02</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读离散</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输入</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a:off x="5302885" y="1628775"/>
            <a:ext cx="1296035" cy="194437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9"/>
          <a:stretch>
            <a:fillRect/>
          </a:stretch>
        </p:blipFill>
        <p:spPr>
          <a:xfrm>
            <a:off x="622300" y="4654550"/>
            <a:ext cx="4937760" cy="2566035"/>
          </a:xfrm>
          <a:prstGeom prst="rect">
            <a:avLst/>
          </a:prstGeom>
          <a:ln>
            <a:solidFill>
              <a:srgbClr val="FFC000"/>
            </a:solidFill>
          </a:ln>
        </p:spPr>
      </p:pic>
      <p:sp>
        <p:nvSpPr>
          <p:cNvPr id="13" name="文本框 12"/>
          <p:cNvSpPr txBox="1"/>
          <p:nvPr>
            <p:custDataLst>
              <p:tags r:id="rId10"/>
            </p:custDataLst>
          </p:nvPr>
        </p:nvSpPr>
        <p:spPr>
          <a:xfrm>
            <a:off x="4078605" y="4509135"/>
            <a:ext cx="140525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03</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读保持</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寄存器</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H="1">
            <a:off x="3502660" y="2333625"/>
            <a:ext cx="1224280" cy="23196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1"/>
            </p:custDataLst>
          </p:nvPr>
        </p:nvSpPr>
        <p:spPr>
          <a:xfrm>
            <a:off x="6598920" y="6093460"/>
            <a:ext cx="4171950" cy="2609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如果操作异常，</a:t>
            </a:r>
            <a:r>
              <a:rPr lang="zh-CN" altLang="en-US" sz="12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返回的功能码为</a:t>
            </a:r>
            <a:r>
              <a:rPr lang="en-US" altLang="zh-CN" sz="12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0x80+</a:t>
            </a:r>
            <a:r>
              <a:rPr lang="zh-CN" altLang="en-US" sz="12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响应功能码</a:t>
            </a:r>
            <a:endParaRPr lang="zh-CN" altLang="en-US" sz="1200" b="1"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stretch>
            <a:fillRect/>
          </a:stretch>
        </p:blipFill>
        <p:spPr>
          <a:xfrm>
            <a:off x="550545" y="4627880"/>
            <a:ext cx="4804886" cy="2404586"/>
          </a:xfrm>
          <a:prstGeom prst="rect">
            <a:avLst/>
          </a:prstGeom>
          <a:ln>
            <a:solidFill>
              <a:srgbClr val="FFC000"/>
            </a:solidFill>
          </a:ln>
        </p:spPr>
      </p:pic>
      <p:pic>
        <p:nvPicPr>
          <p:cNvPr id="18" name="图片 17"/>
          <p:cNvPicPr>
            <a:picLocks noChangeAspect="1"/>
          </p:cNvPicPr>
          <p:nvPr/>
        </p:nvPicPr>
        <p:blipFill>
          <a:blip r:embed="rId2"/>
          <a:stretch>
            <a:fillRect/>
          </a:stretch>
        </p:blipFill>
        <p:spPr>
          <a:xfrm>
            <a:off x="6527165" y="909320"/>
            <a:ext cx="4914900" cy="1514475"/>
          </a:xfrm>
          <a:prstGeom prst="rect">
            <a:avLst/>
          </a:prstGeom>
          <a:ln>
            <a:solidFill>
              <a:srgbClr val="FFC000"/>
            </a:solidFill>
          </a:ln>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a:t>
            </a:r>
            <a:r>
              <a:rPr lang="en-US" altLang="zh-CN" dirty="0" smtClean="0"/>
              <a:t>——</a:t>
            </a:r>
            <a:r>
              <a:rPr dirty="0" smtClean="0"/>
              <a:t>基本</a:t>
            </a:r>
            <a:r>
              <a:rPr dirty="0" smtClean="0"/>
              <a:t>写操作</a:t>
            </a:r>
            <a:endParaRPr dirty="0" smtClean="0"/>
          </a:p>
        </p:txBody>
      </p:sp>
      <p:sp>
        <p:nvSpPr>
          <p:cNvPr id="3" name="文本框 2"/>
          <p:cNvSpPr txBox="1"/>
          <p:nvPr>
            <p:custDataLst>
              <p:tags r:id="rId3"/>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a:stretch>
            <a:fillRect/>
          </a:stretch>
        </p:blipFill>
        <p:spPr>
          <a:xfrm>
            <a:off x="569595" y="916305"/>
            <a:ext cx="4857750" cy="3505200"/>
          </a:xfrm>
          <a:prstGeom prst="rect">
            <a:avLst/>
          </a:prstGeom>
        </p:spPr>
      </p:pic>
      <p:sp>
        <p:nvSpPr>
          <p:cNvPr id="17" name="文本框 16"/>
          <p:cNvSpPr txBox="1"/>
          <p:nvPr>
            <p:custDataLst>
              <p:tags r:id="rId5"/>
            </p:custDataLst>
          </p:nvPr>
        </p:nvSpPr>
        <p:spPr>
          <a:xfrm>
            <a:off x="1717675" y="91694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highlight>
                  <a:srgbClr val="FFFF00"/>
                </a:highlight>
                <a:latin typeface="微软雅黑 Light" panose="020B0502040204020203" pitchFamily="34" charset="-122"/>
                <a:ea typeface="微软雅黑 Light" panose="020B0502040204020203" pitchFamily="34" charset="-122"/>
              </a:rPr>
              <a:t>功能码</a:t>
            </a:r>
            <a:r>
              <a:rPr lang="zh-CN" altLang="en-US" sz="1200" b="1" dirty="0" smtClean="0">
                <a:highlight>
                  <a:srgbClr val="FFFF00"/>
                </a:highlight>
                <a:latin typeface="微软雅黑 Light" panose="020B0502040204020203" pitchFamily="34" charset="-122"/>
                <a:ea typeface="微软雅黑 Light" panose="020B0502040204020203" pitchFamily="34" charset="-122"/>
              </a:rPr>
              <a:t>介绍：</a:t>
            </a:r>
            <a:endParaRPr lang="zh-CN" altLang="en-US" sz="1200" b="1"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7" name="直接连接符 6"/>
          <p:cNvCxnSpPr/>
          <p:nvPr/>
        </p:nvCxnSpPr>
        <p:spPr>
          <a:xfrm flipV="1">
            <a:off x="5302885" y="1125220"/>
            <a:ext cx="1224280" cy="57531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9407525" y="2917825"/>
            <a:ext cx="953770"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读线圈</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7"/>
            </p:custDataLst>
          </p:nvPr>
        </p:nvSpPr>
        <p:spPr>
          <a:xfrm>
            <a:off x="9335135" y="765175"/>
            <a:ext cx="119316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05</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写单个</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线圈</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a:off x="5015230" y="1845310"/>
            <a:ext cx="1439545" cy="122428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8"/>
            </p:custDataLst>
          </p:nvPr>
        </p:nvSpPr>
        <p:spPr>
          <a:xfrm>
            <a:off x="3937000" y="4437380"/>
            <a:ext cx="1647190"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0x10</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写多个寄存器</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H="1">
            <a:off x="3790950" y="2636520"/>
            <a:ext cx="863600" cy="194437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6598920" y="1992630"/>
            <a:ext cx="2023110" cy="349885"/>
          </a:xfrm>
          <a:prstGeom prst="rect">
            <a:avLst/>
          </a:prstGeom>
          <a:noFill/>
          <a:ln w="9525">
            <a:solidFill>
              <a:srgbClr val="FF0000"/>
            </a:solidFill>
          </a:ln>
          <a:extLst>
            <a:ext uri="{909E8E84-426E-40DD-AFC4-6F175D3DCCD1}">
              <a14:hiddenFill xmlns:a14="http://schemas.microsoft.com/office/drawing/2010/main">
                <a:solidFill>
                  <a:srgbClr val="FFC000">
                    <a:alpha val="2000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custDataLst>
              <p:tags r:id="rId9"/>
            </p:custDataLst>
          </p:nvPr>
        </p:nvSpPr>
        <p:spPr>
          <a:xfrm>
            <a:off x="6598920" y="2420620"/>
            <a:ext cx="224853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0xFF00</a:t>
            </a:r>
            <a:r>
              <a:rPr lang="zh-CN" altLang="en-US" sz="1200" dirty="0" smtClean="0">
                <a:solidFill>
                  <a:srgbClr val="FF0000"/>
                </a:solidFill>
                <a:latin typeface="微软雅黑 Light" panose="020B0502040204020203" pitchFamily="34" charset="-122"/>
                <a:ea typeface="微软雅黑 Light" panose="020B0502040204020203" pitchFamily="34" charset="-122"/>
              </a:rPr>
              <a:t>为</a:t>
            </a:r>
            <a:r>
              <a:rPr lang="en-US" altLang="zh-CN" sz="1200" dirty="0" smtClean="0">
                <a:solidFill>
                  <a:srgbClr val="FF0000"/>
                </a:solidFill>
                <a:latin typeface="微软雅黑 Light" panose="020B0502040204020203" pitchFamily="34" charset="-122"/>
                <a:ea typeface="微软雅黑 Light" panose="020B0502040204020203" pitchFamily="34" charset="-122"/>
              </a:rPr>
              <a:t>ON</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r>
              <a:rPr lang="en-US" altLang="zh-CN" sz="1200" dirty="0" smtClean="0">
                <a:solidFill>
                  <a:srgbClr val="FF0000"/>
                </a:solidFill>
                <a:latin typeface="微软雅黑 Light" panose="020B0502040204020203" pitchFamily="34" charset="-122"/>
                <a:ea typeface="微软雅黑 Light" panose="020B0502040204020203" pitchFamily="34" charset="-122"/>
              </a:rPr>
              <a:t>0x0000</a:t>
            </a:r>
            <a:r>
              <a:rPr lang="zh-CN" altLang="en-US" sz="1200" dirty="0" smtClean="0">
                <a:solidFill>
                  <a:srgbClr val="FF0000"/>
                </a:solidFill>
                <a:latin typeface="微软雅黑 Light" panose="020B0502040204020203" pitchFamily="34" charset="-122"/>
                <a:ea typeface="微软雅黑 Light" panose="020B0502040204020203" pitchFamily="34" charset="-122"/>
              </a:rPr>
              <a:t>为</a:t>
            </a:r>
            <a:r>
              <a:rPr lang="en-US" altLang="zh-CN" sz="1200" dirty="0" smtClean="0">
                <a:solidFill>
                  <a:srgbClr val="FF0000"/>
                </a:solidFill>
                <a:latin typeface="微软雅黑 Light" panose="020B0502040204020203" pitchFamily="34" charset="-122"/>
                <a:ea typeface="微软雅黑 Light" panose="020B0502040204020203" pitchFamily="34" charset="-122"/>
              </a:rPr>
              <a:t>OFF</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10"/>
          <a:stretch>
            <a:fillRect/>
          </a:stretch>
        </p:blipFill>
        <p:spPr>
          <a:xfrm>
            <a:off x="6527165" y="2853055"/>
            <a:ext cx="4847749" cy="3514725"/>
          </a:xfrm>
          <a:prstGeom prst="rect">
            <a:avLst/>
          </a:prstGeom>
          <a:ln>
            <a:solidFill>
              <a:srgbClr val="FFC000"/>
            </a:solidFill>
          </a:ln>
        </p:spPr>
      </p:pic>
      <p:sp>
        <p:nvSpPr>
          <p:cNvPr id="23" name="文本框 22"/>
          <p:cNvSpPr txBox="1"/>
          <p:nvPr>
            <p:custDataLst>
              <p:tags r:id="rId11"/>
            </p:custDataLst>
          </p:nvPr>
        </p:nvSpPr>
        <p:spPr>
          <a:xfrm>
            <a:off x="9407525" y="2709545"/>
            <a:ext cx="1193165" cy="230505"/>
          </a:xfrm>
          <a:prstGeom prst="rect">
            <a:avLst/>
          </a:prstGeom>
          <a:noFill/>
        </p:spPr>
        <p:txBody>
          <a:bodyPr wrap="square" rtlCol="0">
            <a:noAutofit/>
          </a:bodyPr>
          <a:p>
            <a:pPr indent="0" algn="ctr">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0F</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写</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多个</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线圈</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5" name="矩形 24"/>
          <p:cNvSpPr/>
          <p:nvPr/>
        </p:nvSpPr>
        <p:spPr>
          <a:xfrm>
            <a:off x="1702435" y="6236970"/>
            <a:ext cx="982345" cy="349885"/>
          </a:xfrm>
          <a:prstGeom prst="rect">
            <a:avLst/>
          </a:prstGeom>
          <a:solidFill>
            <a:srgbClr val="FFC000">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1702435" y="6669405"/>
            <a:ext cx="982345" cy="349885"/>
          </a:xfrm>
          <a:prstGeom prst="rect">
            <a:avLst/>
          </a:prstGeom>
          <a:solidFill>
            <a:srgbClr val="FFC000">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custDataLst>
              <p:tags r:id="rId12"/>
            </p:custDataLst>
          </p:nvPr>
        </p:nvSpPr>
        <p:spPr>
          <a:xfrm>
            <a:off x="3214370" y="6309360"/>
            <a:ext cx="2120900"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从低地址开始，先写高</a:t>
            </a:r>
            <a:r>
              <a:rPr lang="zh-CN" altLang="en-US" sz="1200" dirty="0" smtClean="0">
                <a:solidFill>
                  <a:srgbClr val="FF0000"/>
                </a:solidFill>
                <a:latin typeface="微软雅黑 Light" panose="020B0502040204020203" pitchFamily="34" charset="-122"/>
                <a:ea typeface="微软雅黑 Light" panose="020B0502040204020203" pitchFamily="34" charset="-122"/>
              </a:rPr>
              <a:t>字节</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28" name="直接连接符 27"/>
          <p:cNvCxnSpPr/>
          <p:nvPr/>
        </p:nvCxnSpPr>
        <p:spPr>
          <a:xfrm>
            <a:off x="2566670" y="6367780"/>
            <a:ext cx="647700" cy="5715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flipV="1">
            <a:off x="2566670" y="6452870"/>
            <a:ext cx="647700" cy="43243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98365" cy="316865"/>
          </a:xfrm>
        </p:spPr>
        <p:txBody>
          <a:bodyPr/>
          <a:lstStyle/>
          <a:p>
            <a:pPr>
              <a:lnSpc>
                <a:spcPct val="100000"/>
              </a:lnSpc>
            </a:pPr>
            <a:r>
              <a:rPr lang="en-US" altLang="zh-CN" dirty="0" smtClean="0"/>
              <a:t>Modbus</a:t>
            </a:r>
            <a:r>
              <a:rPr dirty="0" smtClean="0"/>
              <a:t>协议</a:t>
            </a:r>
            <a:r>
              <a:rPr lang="en-US" altLang="zh-CN" dirty="0" smtClean="0"/>
              <a:t>——</a:t>
            </a:r>
            <a:r>
              <a:rPr dirty="0" smtClean="0"/>
              <a:t>开源库</a:t>
            </a:r>
            <a:r>
              <a:rPr lang="en-US" altLang="zh-CN" dirty="0" smtClean="0"/>
              <a:t>libmodbus</a:t>
            </a:r>
            <a:endParaRPr lang="en-US" altLang="zh-CN" dirty="0" smtClean="0"/>
          </a:p>
        </p:txBody>
      </p:sp>
      <p:sp>
        <p:nvSpPr>
          <p:cNvPr id="2" name="文本框 1"/>
          <p:cNvSpPr txBox="1"/>
          <p:nvPr/>
        </p:nvSpPr>
        <p:spPr>
          <a:xfrm>
            <a:off x="694055" y="765175"/>
            <a:ext cx="5994400" cy="1181735"/>
          </a:xfrm>
          <a:prstGeom prst="rect">
            <a:avLst/>
          </a:prstGeom>
          <a:noFill/>
        </p:spPr>
        <p:txBody>
          <a:bodyPr wrap="square" rtlCol="0" anchor="t">
            <a:noAutofit/>
          </a:bodyPr>
          <a:p>
            <a:pPr lvl="0" algn="l">
              <a:lnSpc>
                <a:spcPct val="150000"/>
              </a:lnSpc>
              <a:buClrTx/>
              <a:buSzTx/>
              <a:buFont typeface="Wingdings" panose="05000000000000000000" charset="0"/>
            </a:pPr>
            <a:r>
              <a:rPr lang="en-US" altLang="zh-CN" sz="1200" b="1" dirty="0" smtClean="0">
                <a:latin typeface="微软雅黑 Light" panose="020B0502040204020203" pitchFamily="34" charset="-122"/>
                <a:ea typeface="微软雅黑 Light" panose="020B0502040204020203" pitchFamily="34" charset="-122"/>
                <a:sym typeface="+mn-ea"/>
              </a:rPr>
              <a:t>Github</a:t>
            </a:r>
            <a:r>
              <a:rPr lang="zh-CN" altLang="en-US" sz="1200" b="1" dirty="0" smtClean="0">
                <a:latin typeface="微软雅黑 Light" panose="020B0502040204020203" pitchFamily="34" charset="-122"/>
                <a:ea typeface="微软雅黑 Light" panose="020B0502040204020203" pitchFamily="34" charset="-122"/>
                <a:sym typeface="+mn-ea"/>
              </a:rPr>
              <a:t>源码：</a:t>
            </a:r>
            <a:r>
              <a:rPr lang="zh-CN" altLang="en-US" sz="1200" dirty="0" smtClean="0">
                <a:latin typeface="微软雅黑 Light" panose="020B0502040204020203" pitchFamily="34" charset="-122"/>
                <a:ea typeface="微软雅黑 Light" panose="020B0502040204020203" pitchFamily="34" charset="-122"/>
                <a:sym typeface="+mn-ea"/>
              </a:rPr>
              <a:t>https://github.com/stephane/libmodbus</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项目网站：</a:t>
            </a:r>
            <a:r>
              <a:rPr lang="en-US" altLang="zh-CN" sz="1200" dirty="0" smtClean="0">
                <a:latin typeface="微软雅黑 Light" panose="020B0502040204020203" pitchFamily="34" charset="-122"/>
                <a:ea typeface="微软雅黑 Light" panose="020B0502040204020203" pitchFamily="34" charset="-122"/>
                <a:sym typeface="+mn-ea"/>
              </a:rPr>
              <a:t>https://libmodbus.org/</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sym typeface="+mn-ea"/>
              </a:rPr>
              <a:t>工具网站：</a:t>
            </a:r>
            <a:r>
              <a:rPr lang="en-US" altLang="zh-CN" sz="1200" dirty="0" smtClean="0">
                <a:latin typeface="微软雅黑 Light" panose="020B0502040204020203" pitchFamily="34" charset="-122"/>
                <a:ea typeface="微软雅黑 Light" panose="020B0502040204020203" pitchFamily="34" charset="-122"/>
                <a:sym typeface="+mn-ea"/>
              </a:rPr>
              <a:t>https://</a:t>
            </a:r>
            <a:r>
              <a:rPr lang="en-US" altLang="zh-CN" sz="1200" dirty="0" smtClean="0">
                <a:latin typeface="微软雅黑 Light" panose="020B0502040204020203" pitchFamily="34" charset="-122"/>
                <a:ea typeface="微软雅黑 Light" panose="020B0502040204020203" pitchFamily="34" charset="-122"/>
                <a:sym typeface="+mn-ea"/>
              </a:rPr>
              <a:t>www.modbustools.com</a:t>
            </a:r>
            <a:r>
              <a:rPr lang="zh-CN" altLang="en-US" sz="1200" dirty="0" smtClean="0">
                <a:latin typeface="微软雅黑 Light" panose="020B0502040204020203" pitchFamily="34" charset="-122"/>
                <a:ea typeface="微软雅黑 Light" panose="020B0502040204020203" pitchFamily="34" charset="-122"/>
                <a:sym typeface="+mn-ea"/>
              </a:rPr>
              <a:t>（比如</a:t>
            </a:r>
            <a:r>
              <a:rPr lang="en-US" altLang="zh-CN" sz="1200" dirty="0" smtClean="0">
                <a:latin typeface="微软雅黑 Light" panose="020B0502040204020203" pitchFamily="34" charset="-122"/>
                <a:ea typeface="微软雅黑 Light" panose="020B0502040204020203" pitchFamily="34" charset="-122"/>
                <a:sym typeface="+mn-ea"/>
              </a:rPr>
              <a:t>modbus poll</a:t>
            </a:r>
            <a:r>
              <a:rPr lang="zh-CN" altLang="en-US" sz="1200" dirty="0" smtClean="0">
                <a:latin typeface="微软雅黑 Light" panose="020B0502040204020203" pitchFamily="34" charset="-122"/>
                <a:ea typeface="微软雅黑 Light" panose="020B0502040204020203" pitchFamily="34" charset="-122"/>
                <a:sym typeface="+mn-ea"/>
              </a:rPr>
              <a:t>和</a:t>
            </a:r>
            <a:r>
              <a:rPr lang="en-US" altLang="zh-CN" sz="1200" dirty="0" smtClean="0">
                <a:latin typeface="微软雅黑 Light" panose="020B0502040204020203" pitchFamily="34" charset="-122"/>
                <a:ea typeface="微软雅黑 Light" panose="020B0502040204020203" pitchFamily="34" charset="-122"/>
                <a:sym typeface="+mn-ea"/>
              </a:rPr>
              <a:t>modbus slave</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                 https://mobaxterm.mobatek.net/</a:t>
            </a:r>
            <a:endParaRPr lang="en-US" altLang="zh-CN" sz="12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1"/>
          <a:stretch>
            <a:fillRect/>
          </a:stretch>
        </p:blipFill>
        <p:spPr>
          <a:xfrm>
            <a:off x="334645" y="2418715"/>
            <a:ext cx="4907280" cy="3188970"/>
          </a:xfrm>
          <a:prstGeom prst="rect">
            <a:avLst/>
          </a:prstGeom>
        </p:spPr>
      </p:pic>
      <p:pic>
        <p:nvPicPr>
          <p:cNvPr id="6" name="图片 5"/>
          <p:cNvPicPr>
            <a:picLocks noChangeAspect="1"/>
          </p:cNvPicPr>
          <p:nvPr/>
        </p:nvPicPr>
        <p:blipFill>
          <a:blip r:embed="rId2"/>
          <a:stretch>
            <a:fillRect/>
          </a:stretch>
        </p:blipFill>
        <p:spPr>
          <a:xfrm>
            <a:off x="5591175" y="2418715"/>
            <a:ext cx="5977890" cy="3048000"/>
          </a:xfrm>
          <a:prstGeom prst="rect">
            <a:avLst/>
          </a:prstGeom>
        </p:spPr>
      </p:pic>
      <p:sp>
        <p:nvSpPr>
          <p:cNvPr id="3" name="文本框 2"/>
          <p:cNvSpPr txBox="1"/>
          <p:nvPr/>
        </p:nvSpPr>
        <p:spPr>
          <a:xfrm>
            <a:off x="2206625" y="6018530"/>
            <a:ext cx="5162550" cy="294640"/>
          </a:xfrm>
          <a:prstGeom prst="rect">
            <a:avLst/>
          </a:prstGeom>
          <a:noFill/>
        </p:spPr>
        <p:txBody>
          <a:bodyPr wrap="square" rtlCol="0" anchor="t">
            <a:noAutofit/>
          </a:bodyPr>
          <a:p>
            <a:pPr lvl="0" algn="l">
              <a:buClrTx/>
              <a:buSzTx/>
              <a:buFont typeface="Wingdings" panose="05000000000000000000" charset="0"/>
            </a:pPr>
            <a:r>
              <a:rPr lang="en-US" altLang="zh-CN" sz="1600" b="1" dirty="0" smtClean="0">
                <a:solidFill>
                  <a:srgbClr val="FF0000"/>
                </a:solidFill>
                <a:latin typeface="微软雅黑 Light" panose="020B0502040204020203" pitchFamily="34" charset="-122"/>
                <a:ea typeface="微软雅黑 Light" panose="020B0502040204020203" pitchFamily="34" charset="-122"/>
                <a:sym typeface="+mn-ea"/>
              </a:rPr>
              <a:t>Modbus</a:t>
            </a:r>
            <a:r>
              <a:rPr lang="zh-CN" altLang="en-US" sz="1600" b="1" dirty="0" smtClean="0">
                <a:solidFill>
                  <a:srgbClr val="FF0000"/>
                </a:solidFill>
                <a:latin typeface="微软雅黑 Light" panose="020B0502040204020203" pitchFamily="34" charset="-122"/>
                <a:ea typeface="微软雅黑 Light" panose="020B0502040204020203" pitchFamily="34" charset="-122"/>
                <a:sym typeface="+mn-ea"/>
              </a:rPr>
              <a:t>将来的发展方向？与</a:t>
            </a:r>
            <a:r>
              <a:rPr lang="en-US" altLang="zh-CN" sz="1600" b="1" dirty="0" smtClean="0">
                <a:solidFill>
                  <a:srgbClr val="FF0000"/>
                </a:solidFill>
                <a:latin typeface="微软雅黑 Light" panose="020B0502040204020203" pitchFamily="34" charset="-122"/>
                <a:ea typeface="微软雅黑 Light" panose="020B0502040204020203" pitchFamily="34" charset="-122"/>
                <a:sym typeface="+mn-ea"/>
              </a:rPr>
              <a:t>MQTT</a:t>
            </a:r>
            <a:r>
              <a:rPr lang="zh-CN" altLang="en-US" sz="1600" b="1" dirty="0" smtClean="0">
                <a:solidFill>
                  <a:srgbClr val="FF0000"/>
                </a:solidFill>
                <a:latin typeface="微软雅黑 Light" panose="020B0502040204020203" pitchFamily="34" charset="-122"/>
                <a:ea typeface="微软雅黑 Light" panose="020B0502040204020203" pitchFamily="34" charset="-122"/>
                <a:sym typeface="+mn-ea"/>
              </a:rPr>
              <a:t>和</a:t>
            </a:r>
            <a:r>
              <a:rPr lang="en-US" altLang="zh-CN" sz="1600" b="1" dirty="0" smtClean="0">
                <a:solidFill>
                  <a:srgbClr val="FF0000"/>
                </a:solidFill>
                <a:latin typeface="微软雅黑 Light" panose="020B0502040204020203" pitchFamily="34" charset="-122"/>
                <a:ea typeface="微软雅黑 Light" panose="020B0502040204020203" pitchFamily="34" charset="-122"/>
                <a:sym typeface="+mn-ea"/>
              </a:rPr>
              <a:t>HTTP</a:t>
            </a:r>
            <a:r>
              <a:rPr lang="zh-CN" altLang="en-US" sz="1600" b="1" dirty="0" smtClean="0">
                <a:solidFill>
                  <a:srgbClr val="FF0000"/>
                </a:solidFill>
                <a:latin typeface="微软雅黑 Light" panose="020B0502040204020203" pitchFamily="34" charset="-122"/>
                <a:ea typeface="微软雅黑 Light" panose="020B0502040204020203" pitchFamily="34" charset="-122"/>
                <a:sym typeface="+mn-ea"/>
              </a:rPr>
              <a:t>的关系？</a:t>
            </a:r>
            <a:endParaRPr lang="zh-CN" altLang="en-US" sz="1600" b="1" dirty="0" smtClean="0">
              <a:solidFill>
                <a:srgbClr val="FF0000"/>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介绍</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a:stretch>
            <a:fillRect/>
          </a:stretch>
        </p:blipFill>
        <p:spPr>
          <a:xfrm>
            <a:off x="550545" y="981075"/>
            <a:ext cx="1643063" cy="1943100"/>
          </a:xfrm>
          <a:prstGeom prst="rect">
            <a:avLst/>
          </a:prstGeom>
        </p:spPr>
      </p:pic>
      <p:pic>
        <p:nvPicPr>
          <p:cNvPr id="6" name="图片 5"/>
          <p:cNvPicPr>
            <a:picLocks noChangeAspect="1"/>
          </p:cNvPicPr>
          <p:nvPr/>
        </p:nvPicPr>
        <p:blipFill>
          <a:blip r:embed="rId3"/>
          <a:stretch>
            <a:fillRect/>
          </a:stretch>
        </p:blipFill>
        <p:spPr>
          <a:xfrm>
            <a:off x="2494280" y="981075"/>
            <a:ext cx="4011930" cy="1880235"/>
          </a:xfrm>
          <a:prstGeom prst="rect">
            <a:avLst/>
          </a:prstGeom>
        </p:spPr>
      </p:pic>
      <p:cxnSp>
        <p:nvCxnSpPr>
          <p:cNvPr id="7" name="直接连接符 6"/>
          <p:cNvCxnSpPr/>
          <p:nvPr/>
        </p:nvCxnSpPr>
        <p:spPr>
          <a:xfrm>
            <a:off x="6022975" y="1341120"/>
            <a:ext cx="864235" cy="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4"/>
            </p:custDataLst>
          </p:nvPr>
        </p:nvSpPr>
        <p:spPr>
          <a:xfrm>
            <a:off x="6958965" y="1090930"/>
            <a:ext cx="1368425" cy="49974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latin typeface="微软雅黑 Light" panose="020B0502040204020203" pitchFamily="34" charset="-122"/>
                <a:ea typeface="微软雅黑 Light" panose="020B0502040204020203" pitchFamily="34" charset="-122"/>
              </a:rPr>
              <a:t>在这里其实并没有规定机制是一主多从，是在第二层规定</a:t>
            </a:r>
            <a:r>
              <a:rPr lang="zh-CN" altLang="en-US" sz="1000" dirty="0" smtClean="0">
                <a:latin typeface="微软雅黑 Light" panose="020B0502040204020203" pitchFamily="34" charset="-122"/>
                <a:ea typeface="微软雅黑 Light" panose="020B0502040204020203" pitchFamily="34" charset="-122"/>
              </a:rPr>
              <a:t>的</a:t>
            </a:r>
            <a:endParaRPr lang="zh-CN" altLang="en-US" sz="1000" dirty="0" smtClean="0">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H="1">
            <a:off x="6383020" y="1628775"/>
            <a:ext cx="1080135" cy="86423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custDataLst>
              <p:tags r:id="rId2"/>
            </p:custDataLst>
          </p:nvPr>
        </p:nvGraphicFramePr>
        <p:xfrm>
          <a:off x="1414145" y="1052830"/>
          <a:ext cx="7997825" cy="3185160"/>
        </p:xfrm>
        <a:graphic>
          <a:graphicData uri="http://schemas.openxmlformats.org/drawingml/2006/table">
            <a:tbl>
              <a:tblPr firstRow="1" bandRow="1">
                <a:tableStyleId>{5C22544A-7EE6-4342-B048-85BDC9FD1C3A}</a:tableStyleId>
              </a:tblPr>
              <a:tblGrid>
                <a:gridCol w="1767840"/>
                <a:gridCol w="2433320"/>
                <a:gridCol w="1251585"/>
                <a:gridCol w="254508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Modbus-RTU</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2025.05.2</a:t>
                      </a:r>
                      <a:r>
                        <a:rPr lang="en-US" altLang="zh-CN" sz="1400">
                          <a:solidFill>
                            <a:schemeClr val="tx1"/>
                          </a:solidFill>
                          <a:latin typeface="微软雅黑 Light" panose="020B0502040204020203" pitchFamily="34" charset="-122"/>
                          <a:ea typeface="微软雅黑 Light" panose="020B0502040204020203" pitchFamily="34" charset="-122"/>
                        </a:rPr>
                        <a:t>0</a:t>
                      </a:r>
                      <a:r>
                        <a:rPr lang="zh-CN" altLang="en-US" sz="1400">
                          <a:solidFill>
                            <a:schemeClr val="tx1"/>
                          </a:solidFill>
                          <a:latin typeface="微软雅黑 Light" panose="020B0502040204020203" pitchFamily="34" charset="-122"/>
                          <a:ea typeface="微软雅黑 Light" panose="020B0502040204020203" pitchFamily="34" charset="-122"/>
                        </a:rPr>
                        <a:t>开始编写</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IEC 104</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这个看情况</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IEC 60870</a:t>
                      </a:r>
                      <a:r>
                        <a:rPr lang="zh-CN" altLang="en-US" sz="1400">
                          <a:solidFill>
                            <a:schemeClr val="tx1"/>
                          </a:solidFill>
                          <a:latin typeface="微软雅黑 Light" panose="020B0502040204020203" pitchFamily="34" charset="-122"/>
                          <a:ea typeface="微软雅黑 Light" panose="020B0502040204020203" pitchFamily="34" charset="-122"/>
                        </a:rPr>
                        <a:t>的其中</a:t>
                      </a:r>
                      <a:r>
                        <a:rPr lang="zh-CN" altLang="en-US" sz="1400">
                          <a:solidFill>
                            <a:schemeClr val="tx1"/>
                          </a:solidFill>
                          <a:latin typeface="微软雅黑 Light" panose="020B0502040204020203" pitchFamily="34" charset="-122"/>
                          <a:ea typeface="微软雅黑 Light" panose="020B0502040204020203" pitchFamily="34" charset="-122"/>
                        </a:rPr>
                        <a:t>一部分</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Mod</a:t>
                      </a:r>
                      <a:r>
                        <a:rPr lang="en-US" altLang="zh-CN" sz="1400" b="1">
                          <a:solidFill>
                            <a:schemeClr val="tx1"/>
                          </a:solidFill>
                          <a:latin typeface="微软雅黑 Light" panose="020B0502040204020203" pitchFamily="34" charset="-122"/>
                          <a:ea typeface="微软雅黑 Light" panose="020B0502040204020203" pitchFamily="34" charset="-122"/>
                        </a:rPr>
                        <a:t>bus-TCP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端口是</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502</a:t>
                      </a:r>
                      <a:endPar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IEC 61850</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这个就算</a:t>
                      </a:r>
                      <a:r>
                        <a:rPr lang="zh-CN" altLang="en-US" sz="1400">
                          <a:solidFill>
                            <a:schemeClr val="tx1"/>
                          </a:solidFill>
                          <a:latin typeface="微软雅黑 Light" panose="020B0502040204020203" pitchFamily="34" charset="-122"/>
                          <a:ea typeface="微软雅黑 Light" panose="020B0502040204020203" pitchFamily="34" charset="-122"/>
                        </a:rPr>
                        <a:t>了</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Modbus </a:t>
                      </a:r>
                      <a:r>
                        <a:rPr lang="en-US" altLang="zh-CN" sz="1400" b="1">
                          <a:solidFill>
                            <a:schemeClr val="tx1"/>
                          </a:solidFill>
                          <a:latin typeface="微软雅黑 Light" panose="020B0502040204020203" pitchFamily="34" charset="-122"/>
                          <a:ea typeface="微软雅黑 Light" panose="020B0502040204020203" pitchFamily="34" charset="-122"/>
                        </a:rPr>
                        <a:t>SunSpec</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IEEE 2030.5</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北美一个啥协议，了解</a:t>
                      </a:r>
                      <a:r>
                        <a:rPr lang="zh-CN" altLang="en-US" sz="1400">
                          <a:solidFill>
                            <a:schemeClr val="tx1"/>
                          </a:solidFill>
                          <a:latin typeface="微软雅黑 Light" panose="020B0502040204020203" pitchFamily="34" charset="-122"/>
                          <a:ea typeface="微软雅黑 Light" panose="020B0502040204020203" pitchFamily="34" charset="-122"/>
                        </a:rPr>
                        <a:t>下</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MQTT</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目前物联网最常用</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HTTP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这个一定要搞清楚，网络编程的</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基础</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端口</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80</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HTTPS</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是</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443</a:t>
                      </a:r>
                      <a:endPar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Xmodern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CAN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 </a:t>
            </a:r>
            <a:r>
              <a:rPr lang="en-US" altLang="zh-CN" dirty="0" smtClean="0"/>
              <a:t>RTU——</a:t>
            </a:r>
            <a:r>
              <a:rPr dirty="0" smtClean="0"/>
              <a:t>数据链路</a:t>
            </a:r>
            <a:r>
              <a:rPr dirty="0" smtClean="0"/>
              <a:t>层</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
            </p:custDataLst>
          </p:nvPr>
        </p:nvSpPr>
        <p:spPr>
          <a:xfrm>
            <a:off x="417830" y="1131570"/>
            <a:ext cx="225234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latin typeface="微软雅黑 Light" panose="020B0502040204020203" pitchFamily="34" charset="-122"/>
                <a:ea typeface="微软雅黑 Light" panose="020B0502040204020203" pitchFamily="34" charset="-122"/>
              </a:rPr>
              <a:t>寻址空间：（主节点没有</a:t>
            </a:r>
            <a:r>
              <a:rPr lang="zh-CN" altLang="en-US" sz="1200" b="1" dirty="0" smtClean="0">
                <a:solidFill>
                  <a:schemeClr val="tx1"/>
                </a:solidFill>
                <a:latin typeface="微软雅黑 Light" panose="020B0502040204020203" pitchFamily="34" charset="-122"/>
                <a:ea typeface="微软雅黑 Light" panose="020B0502040204020203" pitchFamily="34" charset="-122"/>
              </a:rPr>
              <a:t>地址）</a:t>
            </a:r>
            <a:endParaRPr lang="zh-CN" altLang="en-US" sz="1200" b="1" dirty="0" smtClean="0">
              <a:solidFill>
                <a:schemeClr val="tx1"/>
              </a:solidFill>
              <a:latin typeface="微软雅黑 Light" panose="020B0502040204020203" pitchFamily="34" charset="-122"/>
              <a:ea typeface="微软雅黑 Light" panose="020B0502040204020203" pitchFamily="34" charset="-122"/>
            </a:endParaRPr>
          </a:p>
        </p:txBody>
      </p:sp>
      <p:graphicFrame>
        <p:nvGraphicFramePr>
          <p:cNvPr id="2" name="表格 1"/>
          <p:cNvGraphicFramePr/>
          <p:nvPr/>
        </p:nvGraphicFramePr>
        <p:xfrm>
          <a:off x="406400" y="1435100"/>
          <a:ext cx="3589655" cy="549275"/>
        </p:xfrm>
        <a:graphic>
          <a:graphicData uri="http://schemas.openxmlformats.org/drawingml/2006/table">
            <a:tbl>
              <a:tblPr firstRow="1" bandRow="1">
                <a:tableStyleId>{5C22544A-7EE6-4342-B048-85BDC9FD1C3A}</a:tableStyleId>
              </a:tblPr>
              <a:tblGrid>
                <a:gridCol w="1131570"/>
                <a:gridCol w="1458595"/>
                <a:gridCol w="999490"/>
              </a:tblGrid>
              <a:tr h="231140">
                <a:tc>
                  <a:txBody>
                    <a:bodyPr/>
                    <a:p>
                      <a:pPr algn="ctr">
                        <a:buNone/>
                      </a:pPr>
                      <a:r>
                        <a:rPr lang="en-US" altLang="zh-CN" sz="1200">
                          <a:solidFill>
                            <a:schemeClr val="tx1"/>
                          </a:solidFill>
                          <a:latin typeface="微软雅黑 Light" panose="020B0502040204020203" pitchFamily="34" charset="-122"/>
                          <a:ea typeface="微软雅黑 Light" panose="020B0502040204020203" pitchFamily="34" charset="-122"/>
                        </a:rPr>
                        <a:t>0</a:t>
                      </a:r>
                      <a:endParaRPr lang="en-US" altLang="zh-CN"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200">
                          <a:solidFill>
                            <a:schemeClr val="tx1"/>
                          </a:solidFill>
                          <a:latin typeface="微软雅黑 Light" panose="020B0502040204020203" pitchFamily="34" charset="-122"/>
                          <a:ea typeface="微软雅黑 Light" panose="020B0502040204020203" pitchFamily="34" charset="-122"/>
                        </a:rPr>
                        <a:t>1~247</a:t>
                      </a:r>
                      <a:endParaRPr lang="en-US" altLang="zh-CN"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200">
                          <a:solidFill>
                            <a:schemeClr val="tx1"/>
                          </a:solidFill>
                          <a:latin typeface="微软雅黑 Light" panose="020B0502040204020203" pitchFamily="34" charset="-122"/>
                          <a:ea typeface="微软雅黑 Light" panose="020B0502040204020203" pitchFamily="34" charset="-122"/>
                        </a:rPr>
                        <a:t>248~255</a:t>
                      </a:r>
                      <a:endParaRPr lang="en-US" altLang="zh-CN"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74955">
                <a:tc>
                  <a:txBody>
                    <a:bodyPr/>
                    <a:p>
                      <a:pPr algn="ctr">
                        <a:buNone/>
                      </a:pPr>
                      <a:r>
                        <a:rPr lang="zh-CN" altLang="en-US" sz="1200">
                          <a:solidFill>
                            <a:schemeClr val="tx1"/>
                          </a:solidFill>
                          <a:latin typeface="微软雅黑 Light" panose="020B0502040204020203" pitchFamily="34" charset="-122"/>
                          <a:ea typeface="微软雅黑 Light" panose="020B0502040204020203" pitchFamily="34" charset="-122"/>
                        </a:rPr>
                        <a:t>广播地址</a:t>
                      </a:r>
                      <a:endParaRPr lang="zh-CN" altLang="en-US"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200">
                          <a:solidFill>
                            <a:schemeClr val="tx1"/>
                          </a:solidFill>
                          <a:latin typeface="微软雅黑 Light" panose="020B0502040204020203" pitchFamily="34" charset="-122"/>
                          <a:ea typeface="微软雅黑 Light" panose="020B0502040204020203" pitchFamily="34" charset="-122"/>
                        </a:rPr>
                        <a:t>子节点单独地址</a:t>
                      </a:r>
                      <a:endParaRPr lang="zh-CN" altLang="en-US"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200">
                          <a:solidFill>
                            <a:schemeClr val="tx1"/>
                          </a:solidFill>
                          <a:latin typeface="微软雅黑 Light" panose="020B0502040204020203" pitchFamily="34" charset="-122"/>
                          <a:ea typeface="微软雅黑 Light" panose="020B0502040204020203" pitchFamily="34" charset="-122"/>
                        </a:rPr>
                        <a:t>保留</a:t>
                      </a:r>
                      <a:endParaRPr lang="zh-CN" altLang="en-US" sz="1200">
                        <a:solidFill>
                          <a:schemeClr val="tx1"/>
                        </a:solidFill>
                        <a:latin typeface="微软雅黑 Light" panose="020B0502040204020203" pitchFamily="34" charset="-122"/>
                        <a:ea typeface="微软雅黑 Light" panose="020B0502040204020203"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9" name="文本框 8"/>
          <p:cNvSpPr txBox="1"/>
          <p:nvPr>
            <p:custDataLst>
              <p:tags r:id="rId3"/>
            </p:custDataLst>
          </p:nvPr>
        </p:nvSpPr>
        <p:spPr>
          <a:xfrm>
            <a:off x="407035" y="843915"/>
            <a:ext cx="574357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latin typeface="微软雅黑 Light" panose="020B0502040204020203" pitchFamily="34" charset="-122"/>
                <a:ea typeface="微软雅黑 Light" panose="020B0502040204020203" pitchFamily="34" charset="-122"/>
              </a:rPr>
              <a:t>主从协议：</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单播模式，一问一答；广播模式，不需要应答，一般用来写命令</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4"/>
          <a:stretch>
            <a:fillRect/>
          </a:stretch>
        </p:blipFill>
        <p:spPr>
          <a:xfrm>
            <a:off x="47625" y="2421255"/>
            <a:ext cx="5554028" cy="3253740"/>
          </a:xfrm>
          <a:prstGeom prst="rect">
            <a:avLst/>
          </a:prstGeom>
        </p:spPr>
      </p:pic>
      <p:sp>
        <p:nvSpPr>
          <p:cNvPr id="4" name="文本框 3"/>
          <p:cNvSpPr txBox="1"/>
          <p:nvPr>
            <p:custDataLst>
              <p:tags r:id="rId5"/>
            </p:custDataLst>
          </p:nvPr>
        </p:nvSpPr>
        <p:spPr>
          <a:xfrm>
            <a:off x="417830" y="2167890"/>
            <a:ext cx="225234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latin typeface="微软雅黑 Light" panose="020B0502040204020203" pitchFamily="34" charset="-122"/>
                <a:ea typeface="微软雅黑 Light" panose="020B0502040204020203" pitchFamily="34" charset="-122"/>
              </a:rPr>
              <a:t>主从通讯时序图：</a:t>
            </a:r>
            <a:endParaRPr lang="zh-CN" altLang="en-US" sz="1200" b="1" dirty="0" smtClean="0">
              <a:solidFill>
                <a:schemeClr val="tx1"/>
              </a:solidFill>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H="1">
            <a:off x="5232400" y="4149090"/>
            <a:ext cx="504190" cy="33083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6"/>
            </p:custDataLst>
          </p:nvPr>
        </p:nvSpPr>
        <p:spPr>
          <a:xfrm>
            <a:off x="5377180" y="3717290"/>
            <a:ext cx="1118870" cy="43180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这里应该是错误应答才对吧？</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7"/>
          <a:stretch>
            <a:fillRect/>
          </a:stretch>
        </p:blipFill>
        <p:spPr>
          <a:xfrm>
            <a:off x="7753350" y="981075"/>
            <a:ext cx="2806065" cy="742950"/>
          </a:xfrm>
          <a:prstGeom prst="rect">
            <a:avLst/>
          </a:prstGeom>
        </p:spPr>
      </p:pic>
      <p:sp>
        <p:nvSpPr>
          <p:cNvPr id="11" name="文本框 10"/>
          <p:cNvSpPr txBox="1"/>
          <p:nvPr>
            <p:custDataLst>
              <p:tags r:id="rId8"/>
            </p:custDataLst>
          </p:nvPr>
        </p:nvSpPr>
        <p:spPr>
          <a:xfrm>
            <a:off x="6717665" y="1196975"/>
            <a:ext cx="103568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字符</a:t>
            </a: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or</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字节：</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9"/>
          <a:stretch>
            <a:fillRect/>
          </a:stretch>
        </p:blipFill>
        <p:spPr>
          <a:xfrm>
            <a:off x="6743065" y="2115820"/>
            <a:ext cx="5383530" cy="868680"/>
          </a:xfrm>
          <a:prstGeom prst="rect">
            <a:avLst/>
          </a:prstGeom>
        </p:spPr>
      </p:pic>
      <p:sp>
        <p:nvSpPr>
          <p:cNvPr id="14" name="文本框 13"/>
          <p:cNvSpPr txBox="1"/>
          <p:nvPr>
            <p:custDataLst>
              <p:tags r:id="rId10"/>
            </p:custDataLst>
          </p:nvPr>
        </p:nvSpPr>
        <p:spPr>
          <a:xfrm>
            <a:off x="6743065" y="1997075"/>
            <a:ext cx="904240" cy="230505"/>
          </a:xfrm>
          <a:prstGeom prst="rect">
            <a:avLst/>
          </a:prstGeom>
          <a:noFill/>
        </p:spPr>
        <p:txBody>
          <a:bodyPr wrap="square" rtlCol="0">
            <a:noAutofit/>
          </a:bodyPr>
          <a:p>
            <a:pPr indent="0" algn="l">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RTU</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帧：</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5" name="直接连接符 14"/>
          <p:cNvCxnSpPr/>
          <p:nvPr/>
        </p:nvCxnSpPr>
        <p:spPr>
          <a:xfrm flipH="1">
            <a:off x="9119235" y="1629410"/>
            <a:ext cx="215900" cy="86360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11"/>
            </p:custDataLst>
          </p:nvPr>
        </p:nvSpPr>
        <p:spPr>
          <a:xfrm>
            <a:off x="7534910" y="1958975"/>
            <a:ext cx="4440555" cy="27432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上面不是</a:t>
            </a:r>
            <a:r>
              <a:rPr lang="en-US" altLang="zh-CN" sz="1200" dirty="0" smtClean="0">
                <a:solidFill>
                  <a:srgbClr val="FF0000"/>
                </a:solidFill>
                <a:latin typeface="微软雅黑 Light" panose="020B0502040204020203" pitchFamily="34" charset="-122"/>
                <a:ea typeface="微软雅黑 Light" panose="020B0502040204020203" pitchFamily="34" charset="-122"/>
              </a:rPr>
              <a:t>11</a:t>
            </a:r>
            <a:r>
              <a:rPr lang="zh-CN" altLang="en-US" sz="1200" dirty="0" smtClean="0">
                <a:solidFill>
                  <a:srgbClr val="FF0000"/>
                </a:solidFill>
                <a:latin typeface="微软雅黑 Light" panose="020B0502040204020203" pitchFamily="34" charset="-122"/>
                <a:ea typeface="微软雅黑 Light" panose="020B0502040204020203" pitchFamily="34" charset="-122"/>
              </a:rPr>
              <a:t>位吗？这里怎么又是</a:t>
            </a:r>
            <a:r>
              <a:rPr lang="en-US" altLang="zh-CN" sz="1200" dirty="0" smtClean="0">
                <a:solidFill>
                  <a:srgbClr val="FF0000"/>
                </a:solidFill>
                <a:latin typeface="微软雅黑 Light" panose="020B0502040204020203" pitchFamily="34" charset="-122"/>
                <a:ea typeface="微软雅黑 Light" panose="020B0502040204020203" pitchFamily="34" charset="-122"/>
              </a:rPr>
              <a:t>8</a:t>
            </a:r>
            <a:r>
              <a:rPr lang="zh-CN" altLang="en-US" sz="1200" dirty="0" smtClean="0">
                <a:solidFill>
                  <a:srgbClr val="FF0000"/>
                </a:solidFill>
                <a:latin typeface="微软雅黑 Light" panose="020B0502040204020203" pitchFamily="34" charset="-122"/>
                <a:ea typeface="微软雅黑 Light" panose="020B0502040204020203" pitchFamily="34" charset="-122"/>
              </a:rPr>
              <a:t>位了呢？到底多少</a:t>
            </a:r>
            <a:r>
              <a:rPr lang="zh-CN" altLang="en-US" sz="1200" dirty="0" smtClean="0">
                <a:solidFill>
                  <a:srgbClr val="FF0000"/>
                </a:solidFill>
                <a:latin typeface="微软雅黑 Light" panose="020B0502040204020203" pitchFamily="34" charset="-122"/>
                <a:ea typeface="微软雅黑 Light" panose="020B0502040204020203" pitchFamily="34" charset="-122"/>
              </a:rPr>
              <a:t>位？</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2"/>
            </p:custDataLst>
          </p:nvPr>
        </p:nvSpPr>
        <p:spPr>
          <a:xfrm>
            <a:off x="6811010" y="3069590"/>
            <a:ext cx="3785235" cy="27432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如果帧内空闲时间超过</a:t>
            </a:r>
            <a:r>
              <a:rPr lang="en-US" altLang="zh-CN" sz="1200" dirty="0" smtClean="0">
                <a:solidFill>
                  <a:schemeClr val="tx1"/>
                </a:solidFill>
                <a:latin typeface="微软雅黑 Light" panose="020B0502040204020203" pitchFamily="34" charset="-122"/>
                <a:ea typeface="微软雅黑 Light" panose="020B0502040204020203" pitchFamily="34" charset="-122"/>
              </a:rPr>
              <a:t>1.5</a:t>
            </a:r>
            <a:r>
              <a:rPr lang="zh-CN" altLang="en-US" sz="1200" dirty="0" smtClean="0">
                <a:solidFill>
                  <a:schemeClr val="tx1"/>
                </a:solidFill>
                <a:latin typeface="微软雅黑 Light" panose="020B0502040204020203" pitchFamily="34" charset="-122"/>
                <a:ea typeface="微软雅黑 Light" panose="020B0502040204020203" pitchFamily="34" charset="-122"/>
              </a:rPr>
              <a:t>个字符，则该帧认为不</a:t>
            </a:r>
            <a:r>
              <a:rPr lang="zh-CN" altLang="en-US" sz="1200" dirty="0" smtClean="0">
                <a:solidFill>
                  <a:schemeClr val="tx1"/>
                </a:solidFill>
                <a:latin typeface="微软雅黑 Light" panose="020B0502040204020203" pitchFamily="34" charset="-122"/>
                <a:ea typeface="微软雅黑 Light" panose="020B0502040204020203" pitchFamily="34" charset="-122"/>
              </a:rPr>
              <a:t>完整</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6621780" y="889635"/>
            <a:ext cx="5505450" cy="245364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custDataLst>
              <p:tags r:id="rId13"/>
            </p:custDataLst>
          </p:nvPr>
        </p:nvSpPr>
        <p:spPr>
          <a:xfrm>
            <a:off x="10582910" y="1262380"/>
            <a:ext cx="1449705" cy="27432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先发低位后发</a:t>
            </a:r>
            <a:r>
              <a:rPr lang="zh-CN" altLang="en-US" sz="1200" dirty="0" smtClean="0">
                <a:solidFill>
                  <a:schemeClr val="tx1"/>
                </a:solidFill>
                <a:latin typeface="微软雅黑 Light" panose="020B0502040204020203" pitchFamily="34" charset="-122"/>
                <a:ea typeface="微软雅黑 Light" panose="020B0502040204020203" pitchFamily="34" charset="-122"/>
              </a:rPr>
              <a:t>高位</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14"/>
            </p:custDataLst>
          </p:nvPr>
        </p:nvSpPr>
        <p:spPr>
          <a:xfrm>
            <a:off x="6694170" y="765175"/>
            <a:ext cx="95313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字符和</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帧</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1" name="矩形 20"/>
          <p:cNvSpPr/>
          <p:nvPr/>
        </p:nvSpPr>
        <p:spPr>
          <a:xfrm>
            <a:off x="6621780" y="3789045"/>
            <a:ext cx="5504180" cy="245364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custDataLst>
              <p:tags r:id="rId15"/>
            </p:custDataLst>
          </p:nvPr>
        </p:nvSpPr>
        <p:spPr>
          <a:xfrm>
            <a:off x="6743065" y="3645535"/>
            <a:ext cx="953135" cy="230505"/>
          </a:xfrm>
          <a:prstGeom prst="rect">
            <a:avLst/>
          </a:prstGeom>
          <a:noFill/>
        </p:spPr>
        <p:txBody>
          <a:bodyPr wrap="square" rtlCol="0">
            <a:noAutofit/>
          </a:bodyPr>
          <a:p>
            <a:pPr indent="0" algn="l">
              <a:lnSpc>
                <a:spcPct val="100000"/>
              </a:lnSpc>
              <a:buFont typeface="Wingdings" panose="05000000000000000000" charset="0"/>
              <a:buNone/>
            </a:pPr>
            <a:r>
              <a:rPr lang="en-US" altLang="zh-CN"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CRC</a:t>
            </a:r>
            <a:r>
              <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校验</a:t>
            </a:r>
            <a:endParaRPr lang="zh-CN" altLang="en-US" sz="12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 RTU——</a:t>
            </a:r>
            <a:r>
              <a:rPr dirty="0" smtClean="0"/>
              <a:t>物理层</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
            </p:custDataLst>
          </p:nvPr>
        </p:nvSpPr>
        <p:spPr>
          <a:xfrm>
            <a:off x="550545" y="1052830"/>
            <a:ext cx="5743575" cy="23050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solidFill>
                  <a:schemeClr val="tx1"/>
                </a:solidFill>
                <a:latin typeface="微软雅黑 Light" panose="020B0502040204020203" pitchFamily="34" charset="-122"/>
                <a:ea typeface="微软雅黑 Light" panose="020B0502040204020203" pitchFamily="34" charset="-122"/>
              </a:rPr>
              <a:t>这里就是底层的</a:t>
            </a:r>
            <a:r>
              <a:rPr lang="en-US" altLang="zh-CN" sz="1200" b="1" dirty="0" smtClean="0">
                <a:solidFill>
                  <a:schemeClr val="tx1"/>
                </a:solidFill>
                <a:latin typeface="微软雅黑 Light" panose="020B0502040204020203" pitchFamily="34" charset="-122"/>
                <a:ea typeface="微软雅黑 Light" panose="020B0502040204020203" pitchFamily="34" charset="-122"/>
              </a:rPr>
              <a:t>485</a:t>
            </a:r>
            <a:r>
              <a:rPr lang="zh-CN" altLang="en-US" sz="1200" b="1" dirty="0" smtClean="0">
                <a:solidFill>
                  <a:schemeClr val="tx1"/>
                </a:solidFill>
                <a:latin typeface="微软雅黑 Light" panose="020B0502040204020203" pitchFamily="34" charset="-122"/>
                <a:ea typeface="微软雅黑 Light" panose="020B0502040204020203" pitchFamily="34" charset="-122"/>
              </a:rPr>
              <a:t>或者</a:t>
            </a:r>
            <a:r>
              <a:rPr lang="en-US" altLang="zh-CN" sz="1200" b="1" dirty="0" smtClean="0">
                <a:solidFill>
                  <a:schemeClr val="tx1"/>
                </a:solidFill>
                <a:latin typeface="微软雅黑 Light" panose="020B0502040204020203" pitchFamily="34" charset="-122"/>
                <a:ea typeface="微软雅黑 Light" panose="020B0502040204020203" pitchFamily="34" charset="-122"/>
              </a:rPr>
              <a:t>232</a:t>
            </a:r>
            <a:r>
              <a:rPr lang="zh-CN" altLang="en-US" sz="1200" b="1" dirty="0" smtClean="0">
                <a:solidFill>
                  <a:schemeClr val="tx1"/>
                </a:solidFill>
                <a:latin typeface="微软雅黑 Light" panose="020B0502040204020203" pitchFamily="34" charset="-122"/>
                <a:ea typeface="微软雅黑 Light" panose="020B0502040204020203" pitchFamily="34" charset="-122"/>
              </a:rPr>
              <a:t>电路，没啥特殊</a:t>
            </a:r>
            <a:r>
              <a:rPr lang="zh-CN" altLang="en-US" sz="1200" b="1" dirty="0" smtClean="0">
                <a:solidFill>
                  <a:schemeClr val="tx1"/>
                </a:solidFill>
                <a:latin typeface="微软雅黑 Light" panose="020B0502040204020203" pitchFamily="34" charset="-122"/>
                <a:ea typeface="微软雅黑 Light" panose="020B0502040204020203" pitchFamily="34" charset="-122"/>
              </a:rPr>
              <a:t>的</a:t>
            </a:r>
            <a:endParaRPr lang="zh-CN" altLang="en-US" sz="1200" b="1" dirty="0" smtClean="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介绍</a:t>
            </a:r>
            <a:endParaRPr dirty="0" smtClean="0"/>
          </a:p>
        </p:txBody>
      </p:sp>
      <p:sp>
        <p:nvSpPr>
          <p:cNvPr id="6" name="文本框 5"/>
          <p:cNvSpPr txBox="1"/>
          <p:nvPr/>
        </p:nvSpPr>
        <p:spPr>
          <a:xfrm>
            <a:off x="766445" y="1340485"/>
            <a:ext cx="2990850" cy="34607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这里的意思是</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Modbus</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有个固定端口</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502</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这个端口是啥意思？这里主要是因为我连网络的基础知识都</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不太懂</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
          <a:stretch>
            <a:fillRect/>
          </a:stretch>
        </p:blipFill>
        <p:spPr>
          <a:xfrm>
            <a:off x="550545" y="836295"/>
            <a:ext cx="5429250" cy="461963"/>
          </a:xfrm>
          <a:prstGeom prst="rect">
            <a:avLst/>
          </a:prstGeom>
        </p:spPr>
      </p:pic>
      <p:sp>
        <p:nvSpPr>
          <p:cNvPr id="3" name="文本框 2"/>
          <p:cNvSpPr txBox="1"/>
          <p:nvPr/>
        </p:nvSpPr>
        <p:spPr>
          <a:xfrm>
            <a:off x="6887210" y="1340485"/>
            <a:ext cx="2990850" cy="34607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有一个</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python</a:t>
            </a:r>
            <a:r>
              <a:rPr lang="zh-CN" altLang="en-US"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库，</a:t>
            </a:r>
            <a:r>
              <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rPr>
              <a:t>pymodbus</a:t>
            </a:r>
            <a:endParaRPr lang="en-US" altLang="zh-CN" sz="1200" dirty="0" smtClean="0">
              <a:solidFill>
                <a:schemeClr val="tx1"/>
              </a:solidFill>
              <a:highlight>
                <a:srgbClr val="00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t>INV-</a:t>
            </a:r>
            <a:r>
              <a:rPr dirty="0" smtClean="0"/>
              <a:t>采集棒</a:t>
            </a:r>
            <a:r>
              <a:rPr lang="en-US" altLang="zh-CN" dirty="0" smtClean="0"/>
              <a:t>-</a:t>
            </a:r>
            <a:r>
              <a:rPr dirty="0" smtClean="0"/>
              <a:t>云</a:t>
            </a:r>
            <a:r>
              <a:rPr dirty="0" smtClean="0"/>
              <a:t>的交互</a:t>
            </a:r>
            <a:r>
              <a:rPr dirty="0" smtClean="0"/>
              <a:t>流程</a:t>
            </a:r>
            <a:endParaRPr dirty="0" smtClean="0"/>
          </a:p>
        </p:txBody>
      </p:sp>
      <p:pic>
        <p:nvPicPr>
          <p:cNvPr id="4" name="图片 3"/>
          <p:cNvPicPr>
            <a:picLocks noChangeAspect="1"/>
          </p:cNvPicPr>
          <p:nvPr/>
        </p:nvPicPr>
        <p:blipFill>
          <a:blip r:embed="rId1"/>
          <a:stretch>
            <a:fillRect/>
          </a:stretch>
        </p:blipFill>
        <p:spPr>
          <a:xfrm>
            <a:off x="262255" y="908685"/>
            <a:ext cx="9092564" cy="53149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407035" y="1124585"/>
            <a:ext cx="6440805" cy="52578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78790" y="1052830"/>
            <a:ext cx="8572500" cy="53320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1075"/>
            <a:ext cx="7263765" cy="52120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574040" y="966470"/>
            <a:ext cx="9601200" cy="538924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07035" y="1156970"/>
            <a:ext cx="8092440" cy="454342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4" name="图片 3"/>
          <p:cNvPicPr>
            <a:picLocks noChangeAspect="1"/>
          </p:cNvPicPr>
          <p:nvPr/>
        </p:nvPicPr>
        <p:blipFill>
          <a:blip r:embed="rId1"/>
          <a:stretch>
            <a:fillRect/>
          </a:stretch>
        </p:blipFill>
        <p:spPr>
          <a:xfrm>
            <a:off x="622935" y="858520"/>
            <a:ext cx="10119360" cy="570738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TABLE_ENDDRAG_ORIGIN_RECT" val="629*261"/>
  <p:tag name="TABLE_ENDDRAG_RECT" val="88*71*629*26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2953</Words>
  <Application>WPS 演示</Application>
  <PresentationFormat>自定义</PresentationFormat>
  <Paragraphs>233</Paragraphs>
  <Slides>23</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Arial Unicode MS</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Peng Liu</cp:lastModifiedBy>
  <cp:revision>1026</cp:revision>
  <dcterms:created xsi:type="dcterms:W3CDTF">2022-12-29T11:59:00Z</dcterms:created>
  <dcterms:modified xsi:type="dcterms:W3CDTF">2025-05-21T12:59:27Z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2052-12.1.0.21171</vt:lpwstr>
  </property>
</Properties>
</file>